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audio1.wav" ContentType="audio/wav"/>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54" r:id="rId2"/>
    <p:sldId id="364" r:id="rId3"/>
    <p:sldId id="322" r:id="rId4"/>
    <p:sldId id="267" r:id="rId5"/>
    <p:sldId id="366" r:id="rId6"/>
    <p:sldId id="309" r:id="rId7"/>
    <p:sldId id="345" r:id="rId8"/>
    <p:sldId id="340" r:id="rId9"/>
    <p:sldId id="350"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155" userDrawn="1">
          <p15:clr>
            <a:srgbClr val="A4A3A4"/>
          </p15:clr>
        </p15:guide>
        <p15:guide id="3" orient="horz" pos="2070">
          <p15:clr>
            <a:srgbClr val="A4A3A4"/>
          </p15:clr>
        </p15:guide>
        <p15:guide id="4" pos="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F47"/>
    <a:srgbClr val="FFC000"/>
    <a:srgbClr val="B12725"/>
    <a:srgbClr val="05BAC8"/>
    <a:srgbClr val="21AB82"/>
    <a:srgbClr val="F14124"/>
    <a:srgbClr val="5DCEAF"/>
    <a:srgbClr val="1A92A2"/>
    <a:srgbClr val="F69230"/>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6" autoAdjust="0"/>
    <p:restoredTop sz="99298" autoAdjust="0"/>
  </p:normalViewPr>
  <p:slideViewPr>
    <p:cSldViewPr snapToGrid="0">
      <p:cViewPr varScale="1">
        <p:scale>
          <a:sx n="74" d="100"/>
          <a:sy n="74" d="100"/>
        </p:scale>
        <p:origin x="558" y="54"/>
      </p:cViewPr>
      <p:guideLst>
        <p:guide orient="horz" pos="1049"/>
        <p:guide pos="5155"/>
        <p:guide orient="horz" pos="2070"/>
        <p:guide pos="209"/>
      </p:guideLst>
    </p:cSldViewPr>
  </p:slideViewPr>
  <p:notesTextViewPr>
    <p:cViewPr>
      <p:scale>
        <a:sx n="66" d="100"/>
        <a:sy n="66" d="100"/>
      </p:scale>
      <p:origin x="0" y="0"/>
    </p:cViewPr>
  </p:notesTextViewPr>
  <p:sorterViewPr>
    <p:cViewPr>
      <p:scale>
        <a:sx n="60" d="100"/>
        <a:sy n="60" d="100"/>
      </p:scale>
      <p:origin x="0" y="3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itchFamily="34" charset="-122"/>
              </a:defRPr>
            </a:lvl1pPr>
          </a:lstStyle>
          <a:p>
            <a:fld id="{D8D3007C-0BBF-4CAD-B02F-7664B804665F}" type="datetimeFigureOut">
              <a:rPr lang="zh-CN" altLang="en-US" smtClean="0"/>
              <a:pPr/>
              <a:t>2016/12/22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itchFamily="34" charset="-122"/>
              </a:defRPr>
            </a:lvl1pPr>
          </a:lstStyle>
          <a:p>
            <a:fld id="{8927DC7C-EA85-41EA-BE8E-3BC04B9579CE}" type="slidenum">
              <a:rPr lang="zh-CN" altLang="en-US" smtClean="0"/>
              <a:pPr/>
              <a:t>‹#›</a:t>
            </a:fld>
            <a:endParaRPr lang="zh-CN" altLang="en-US" dirty="0"/>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a:t>
            </a:fld>
            <a:endParaRPr lang="zh-CN" altLang="en-US" dirty="0"/>
          </a:p>
        </p:txBody>
      </p:sp>
    </p:spTree>
    <p:extLst>
      <p:ext uri="{BB962C8B-B14F-4D97-AF65-F5344CB8AC3E}">
        <p14:creationId xmlns:p14="http://schemas.microsoft.com/office/powerpoint/2010/main" val="306161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a:t>
            </a:fld>
            <a:endParaRPr lang="zh-CN" altLang="en-US" dirty="0"/>
          </a:p>
        </p:txBody>
      </p:sp>
    </p:spTree>
    <p:extLst>
      <p:ext uri="{BB962C8B-B14F-4D97-AF65-F5344CB8AC3E}">
        <p14:creationId xmlns:p14="http://schemas.microsoft.com/office/powerpoint/2010/main" val="31713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4</a:t>
            </a:fld>
            <a:endParaRPr lang="zh-CN" altLang="en-US" dirty="0"/>
          </a:p>
        </p:txBody>
      </p:sp>
    </p:spTree>
    <p:extLst>
      <p:ext uri="{BB962C8B-B14F-4D97-AF65-F5344CB8AC3E}">
        <p14:creationId xmlns:p14="http://schemas.microsoft.com/office/powerpoint/2010/main" val="237343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5</a:t>
            </a:fld>
            <a:endParaRPr lang="zh-CN" altLang="en-US" dirty="0"/>
          </a:p>
        </p:txBody>
      </p:sp>
    </p:spTree>
    <p:extLst>
      <p:ext uri="{BB962C8B-B14F-4D97-AF65-F5344CB8AC3E}">
        <p14:creationId xmlns:p14="http://schemas.microsoft.com/office/powerpoint/2010/main" val="1927335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6</a:t>
            </a:fld>
            <a:endParaRPr lang="zh-CN" altLang="en-US" dirty="0"/>
          </a:p>
        </p:txBody>
      </p:sp>
    </p:spTree>
    <p:extLst>
      <p:ext uri="{BB962C8B-B14F-4D97-AF65-F5344CB8AC3E}">
        <p14:creationId xmlns:p14="http://schemas.microsoft.com/office/powerpoint/2010/main" val="158293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7</a:t>
            </a:fld>
            <a:endParaRPr lang="zh-CN" altLang="en-US" dirty="0"/>
          </a:p>
        </p:txBody>
      </p:sp>
    </p:spTree>
    <p:extLst>
      <p:ext uri="{BB962C8B-B14F-4D97-AF65-F5344CB8AC3E}">
        <p14:creationId xmlns:p14="http://schemas.microsoft.com/office/powerpoint/2010/main" val="278467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8</a:t>
            </a:fld>
            <a:endParaRPr lang="zh-CN" altLang="en-US" dirty="0"/>
          </a:p>
        </p:txBody>
      </p:sp>
    </p:spTree>
    <p:extLst>
      <p:ext uri="{BB962C8B-B14F-4D97-AF65-F5344CB8AC3E}">
        <p14:creationId xmlns:p14="http://schemas.microsoft.com/office/powerpoint/2010/main" val="1780266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9</a:t>
            </a:fld>
            <a:endParaRPr lang="zh-CN" altLang="en-US" dirty="0"/>
          </a:p>
        </p:txBody>
      </p:sp>
    </p:spTree>
    <p:extLst>
      <p:ext uri="{BB962C8B-B14F-4D97-AF65-F5344CB8AC3E}">
        <p14:creationId xmlns:p14="http://schemas.microsoft.com/office/powerpoint/2010/main" val="1348190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4566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alpha val="5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 name="矩形 3"/>
          <p:cNvSpPr/>
          <p:nvPr userDrawn="1"/>
        </p:nvSpPr>
        <p:spPr>
          <a:xfrm>
            <a:off x="6076709" y="4457700"/>
            <a:ext cx="6115291" cy="2400300"/>
          </a:xfrm>
          <a:prstGeom prst="rect">
            <a:avLst/>
          </a:prstGeom>
          <a:gradFill flip="none" rotWithShape="1">
            <a:gsLst>
              <a:gs pos="0">
                <a:srgbClr val="163048">
                  <a:alpha val="5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40049703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2" y="0"/>
            <a:ext cx="6115291" cy="6858000"/>
          </a:xfrm>
          <a:prstGeom prst="rect">
            <a:avLst/>
          </a:prstGeom>
          <a:gradFill flip="none" rotWithShape="1">
            <a:gsLst>
              <a:gs pos="0">
                <a:srgbClr val="163048">
                  <a:alpha val="3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6875912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425365407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第二章主题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1272662"/>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第一章主题</a:t>
            </a:r>
            <a:endParaRPr lang="zh-CN" altLang="en-US" sz="18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25" name="直角三角形 24"/>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26" name="五边形 25"/>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spTree>
    <p:extLst>
      <p:ext uri="{BB962C8B-B14F-4D97-AF65-F5344CB8AC3E}">
        <p14:creationId xmlns:p14="http://schemas.microsoft.com/office/powerpoint/2010/main" val="33144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395596321"/>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762" y="2061797"/>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第二章主题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spTree>
    <p:extLst>
      <p:ext uri="{BB962C8B-B14F-4D97-AF65-F5344CB8AC3E}">
        <p14:creationId xmlns:p14="http://schemas.microsoft.com/office/powerpoint/2010/main" val="8924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2462194615"/>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2853936"/>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第三章主题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298229148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3647709"/>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第四章主题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第五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702796475"/>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1173" y="4442496"/>
            <a:ext cx="1691680" cy="78196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第五章主题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第六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050761509"/>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endParaRPr lang="zh-CN" altLang="en-US" kern="0" dirty="0">
              <a:solidFill>
                <a:sysClr val="window" lastClr="FFFFFF"/>
              </a:solidFill>
              <a:latin typeface="Calibri"/>
              <a:ea typeface="微软雅黑" pitchFamily="34" charset="-122"/>
            </a:endParaRPr>
          </a:p>
        </p:txBody>
      </p: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8792" y="5237461"/>
            <a:ext cx="1691680" cy="782340"/>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第六章主题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Tree>
    <p:extLst>
      <p:ext uri="{BB962C8B-B14F-4D97-AF65-F5344CB8AC3E}">
        <p14:creationId xmlns:p14="http://schemas.microsoft.com/office/powerpoint/2010/main" val="41425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文本框 1"/>
          <p:cNvSpPr txBox="1"/>
          <p:nvPr userDrawn="1"/>
        </p:nvSpPr>
        <p:spPr>
          <a:xfrm>
            <a:off x="3056164" y="6441622"/>
            <a:ext cx="9135836" cy="276999"/>
          </a:xfrm>
          <a:prstGeom prst="rect">
            <a:avLst/>
          </a:prstGeom>
          <a:noFill/>
        </p:spPr>
        <p:txBody>
          <a:bodyPr wrap="square" rtlCol="0">
            <a:spAutoFit/>
          </a:bodyPr>
          <a:lstStyle/>
          <a:p>
            <a:r>
              <a:rPr lang="zh-CN" altLang="en-US" sz="1200" dirty="0" smtClean="0">
                <a:solidFill>
                  <a:schemeClr val="bg1"/>
                </a:solidFill>
              </a:rPr>
              <a:t>找</a:t>
            </a:r>
            <a:r>
              <a:rPr lang="en-US" altLang="zh-CN" sz="1200" dirty="0" smtClean="0">
                <a:solidFill>
                  <a:schemeClr val="bg1"/>
                </a:solidFill>
              </a:rPr>
              <a:t>PPT</a:t>
            </a:r>
            <a:r>
              <a:rPr lang="zh-CN" altLang="en-US" sz="1200" dirty="0" smtClean="0">
                <a:solidFill>
                  <a:schemeClr val="bg1"/>
                </a:solidFill>
              </a:rPr>
              <a:t>素材就上变色龙网</a:t>
            </a:r>
            <a:r>
              <a:rPr lang="en-US" altLang="zh-CN" sz="1200" dirty="0" smtClean="0">
                <a:solidFill>
                  <a:schemeClr val="bg1"/>
                </a:solidFill>
              </a:rPr>
              <a:t>www.ppt20.com</a:t>
            </a:r>
            <a:r>
              <a:rPr lang="zh-CN" altLang="en-US" sz="1200" dirty="0" smtClean="0">
                <a:solidFill>
                  <a:schemeClr val="bg1"/>
                </a:solidFill>
              </a:rPr>
              <a:t>。本素材来自网络分享，免费供学习交流，严禁商用！</a:t>
            </a:r>
            <a:endParaRPr lang="zh-CN" altLang="en-US" sz="1200" dirty="0">
              <a:solidFill>
                <a:schemeClr val="bg1"/>
              </a:solidFill>
            </a:endParaRPr>
          </a:p>
        </p:txBody>
      </p:sp>
    </p:spTree>
    <p:extLst>
      <p:ext uri="{BB962C8B-B14F-4D97-AF65-F5344CB8AC3E}">
        <p14:creationId xmlns:p14="http://schemas.microsoft.com/office/powerpoint/2010/main" val="65332704"/>
      </p:ext>
    </p:extLst>
  </p:cSld>
  <p:clrMap bg1="lt1" tx1="dk1" bg2="lt2" tx2="dk2" accent1="accent1" accent2="accent2" accent3="accent3" accent4="accent4" accent5="accent5" accent6="accent6" hlink="hlink" folHlink="folHlink"/>
  <p:sldLayoutIdLst>
    <p:sldLayoutId id="2147483675" r:id="rId1"/>
    <p:sldLayoutId id="2147483681" r:id="rId2"/>
    <p:sldLayoutId id="2147483682" r:id="rId3"/>
    <p:sldLayoutId id="2147483651" r:id="rId4"/>
    <p:sldLayoutId id="2147483683" r:id="rId5"/>
    <p:sldLayoutId id="2147483684" r:id="rId6"/>
    <p:sldLayoutId id="2147483685" r:id="rId7"/>
    <p:sldLayoutId id="2147483686" r:id="rId8"/>
    <p:sldLayoutId id="2147483687" r:id="rId9"/>
    <p:sldLayoutId id="2147483669" r:id="rId1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hostedredmine.com/projects/java_fivepeopl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hyperlink" Target="https://github.com/wang987/-Supermarket-commodity-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28" name="任意多边形 27"/>
          <p:cNvSpPr/>
          <p:nvPr/>
        </p:nvSpPr>
        <p:spPr>
          <a:xfrm flipH="1">
            <a:off x="4146569" y="4450873"/>
            <a:ext cx="3527551"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tx1">
              <a:lumMod val="95000"/>
              <a:lumOff val="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TextBox 25"/>
          <p:cNvSpPr txBox="1"/>
          <p:nvPr/>
        </p:nvSpPr>
        <p:spPr>
          <a:xfrm>
            <a:off x="3961383" y="5994825"/>
            <a:ext cx="4481198"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b="1" dirty="0" smtClean="0"/>
              <a:t>主讲人：王亚超    项目经理</a:t>
            </a:r>
            <a:endParaRPr lang="zh-CN" altLang="en-US" sz="1600" b="1" dirty="0"/>
          </a:p>
        </p:txBody>
      </p:sp>
      <p:pic>
        <p:nvPicPr>
          <p:cNvPr id="2" name="纯音乐--跳伞.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2362916" y="-177297"/>
            <a:ext cx="609600" cy="609600"/>
          </a:xfrm>
          <a:prstGeom prst="rect">
            <a:avLst/>
          </a:prstGeom>
        </p:spPr>
      </p:pic>
      <p:sp>
        <p:nvSpPr>
          <p:cNvPr id="4" name="文本框 3"/>
          <p:cNvSpPr txBox="1"/>
          <p:nvPr/>
        </p:nvSpPr>
        <p:spPr>
          <a:xfrm>
            <a:off x="2047742" y="1192335"/>
            <a:ext cx="8267752" cy="1015663"/>
          </a:xfrm>
          <a:prstGeom prst="rect">
            <a:avLst/>
          </a:prstGeom>
          <a:noFill/>
        </p:spPr>
        <p:txBody>
          <a:bodyPr wrap="square" rtlCol="0">
            <a:spAutoFit/>
          </a:bodyPr>
          <a:lstStyle/>
          <a:p>
            <a:r>
              <a:rPr lang="zh-CN" altLang="en-US" sz="6000" spc="300" dirty="0" smtClean="0">
                <a:solidFill>
                  <a:schemeClr val="bg1"/>
                </a:solidFill>
                <a:latin typeface="微软雅黑" pitchFamily="34" charset="-122"/>
                <a:ea typeface="微软雅黑" pitchFamily="34" charset="-122"/>
              </a:rPr>
              <a:t>校园超市商品管理系统</a:t>
            </a:r>
            <a:endParaRPr lang="zh-CN" altLang="en-US" sz="6000" spc="300" dirty="0">
              <a:solidFill>
                <a:schemeClr val="bg1"/>
              </a:solidFill>
              <a:latin typeface="微软雅黑" pitchFamily="34" charset="-122"/>
              <a:ea typeface="微软雅黑" pitchFamily="34" charset="-122"/>
            </a:endParaRPr>
          </a:p>
        </p:txBody>
      </p:sp>
      <p:sp>
        <p:nvSpPr>
          <p:cNvPr id="8" name="矩形 7"/>
          <p:cNvSpPr/>
          <p:nvPr/>
        </p:nvSpPr>
        <p:spPr>
          <a:xfrm>
            <a:off x="6457915" y="2560232"/>
            <a:ext cx="2877711" cy="584775"/>
          </a:xfrm>
          <a:prstGeom prst="rect">
            <a:avLst/>
          </a:prstGeom>
        </p:spPr>
        <p:txBody>
          <a:bodyPr wrap="none">
            <a:spAutoFit/>
          </a:bodyPr>
          <a:lstStyle/>
          <a:p>
            <a:pPr lvl="0" algn="ctr"/>
            <a:r>
              <a:rPr lang="zh-CN" altLang="en-US" sz="3200" spc="300" dirty="0" smtClean="0">
                <a:solidFill>
                  <a:schemeClr val="bg1"/>
                </a:solidFill>
                <a:latin typeface="微软雅黑" pitchFamily="34" charset="-122"/>
                <a:ea typeface="微软雅黑" pitchFamily="34" charset="-122"/>
              </a:rPr>
              <a:t>斯莱特林小组</a:t>
            </a:r>
            <a:endParaRPr lang="zh-CN" altLang="en-US" sz="3200" spc="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02062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fltVal val="0"/>
                                          </p:val>
                                        </p:tav>
                                        <p:tav tm="100000">
                                          <p:val>
                                            <p:strVal val="#ppt_h"/>
                                          </p:val>
                                        </p:tav>
                                      </p:tavLst>
                                    </p:anim>
                                    <p:anim calcmode="lin" valueType="num">
                                      <p:cBhvr>
                                        <p:cTn id="15" dur="500" fill="hold"/>
                                        <p:tgtEl>
                                          <p:spTgt spid="57"/>
                                        </p:tgtEl>
                                        <p:attrNameLst>
                                          <p:attrName>style.rotation</p:attrName>
                                        </p:attrNameLst>
                                      </p:cBhvr>
                                      <p:tavLst>
                                        <p:tav tm="0">
                                          <p:val>
                                            <p:fltVal val="360"/>
                                          </p:val>
                                        </p:tav>
                                        <p:tav tm="100000">
                                          <p:val>
                                            <p:fltVal val="0"/>
                                          </p:val>
                                        </p:tav>
                                      </p:tavLst>
                                    </p:anim>
                                    <p:animEffect transition="in" filter="fade">
                                      <p:cBhvr>
                                        <p:cTn id="16" dur="500"/>
                                        <p:tgtEl>
                                          <p:spTgt spid="57"/>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Rectangle 12"/>
          <p:cNvSpPr>
            <a:spLocks noChangeArrowheads="1"/>
          </p:cNvSpPr>
          <p:nvPr/>
        </p:nvSpPr>
        <p:spPr bwMode="auto">
          <a:xfrm>
            <a:off x="10996915" y="1810507"/>
            <a:ext cx="1200307" cy="2792175"/>
          </a:xfrm>
          <a:prstGeom prst="rect">
            <a:avLst/>
          </a:pr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4" name="Freeform 19"/>
          <p:cNvSpPr>
            <a:spLocks/>
          </p:cNvSpPr>
          <p:nvPr/>
        </p:nvSpPr>
        <p:spPr bwMode="auto">
          <a:xfrm>
            <a:off x="3447622" y="-77994"/>
            <a:ext cx="1372497"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5" name="椭圆 74"/>
          <p:cNvSpPr>
            <a:spLocks noChangeAspect="1"/>
          </p:cNvSpPr>
          <p:nvPr/>
        </p:nvSpPr>
        <p:spPr bwMode="auto">
          <a:xfrm>
            <a:off x="3990964" y="780720"/>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6" name="椭圆 75"/>
          <p:cNvSpPr>
            <a:spLocks noChangeAspect="1"/>
          </p:cNvSpPr>
          <p:nvPr/>
        </p:nvSpPr>
        <p:spPr bwMode="auto">
          <a:xfrm>
            <a:off x="4242873" y="1625352"/>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7" name="椭圆 76"/>
          <p:cNvSpPr>
            <a:spLocks noChangeAspect="1"/>
          </p:cNvSpPr>
          <p:nvPr/>
        </p:nvSpPr>
        <p:spPr bwMode="auto">
          <a:xfrm>
            <a:off x="4336700" y="2466530"/>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8" name="椭圆 77"/>
          <p:cNvSpPr>
            <a:spLocks noChangeAspect="1"/>
          </p:cNvSpPr>
          <p:nvPr/>
        </p:nvSpPr>
        <p:spPr bwMode="auto">
          <a:xfrm>
            <a:off x="4346579" y="3307706"/>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9" name="椭圆 78"/>
          <p:cNvSpPr>
            <a:spLocks noChangeAspect="1"/>
          </p:cNvSpPr>
          <p:nvPr/>
        </p:nvSpPr>
        <p:spPr bwMode="auto">
          <a:xfrm>
            <a:off x="4258022" y="4206199"/>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0" name="椭圆 79"/>
          <p:cNvSpPr>
            <a:spLocks noChangeAspect="1"/>
          </p:cNvSpPr>
          <p:nvPr/>
        </p:nvSpPr>
        <p:spPr bwMode="auto">
          <a:xfrm>
            <a:off x="3998209" y="5055187"/>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1" name="圆角矩形 80"/>
          <p:cNvSpPr/>
          <p:nvPr/>
        </p:nvSpPr>
        <p:spPr bwMode="auto">
          <a:xfrm>
            <a:off x="4951478" y="839960"/>
            <a:ext cx="4714810"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2">
                  <a:lumMod val="25000"/>
                </a:schemeClr>
              </a:solidFill>
              <a:ea typeface="微软雅黑" pitchFamily="34" charset="-122"/>
            </a:endParaRPr>
          </a:p>
        </p:txBody>
      </p:sp>
      <p:sp>
        <p:nvSpPr>
          <p:cNvPr id="82" name="圆角矩形 81"/>
          <p:cNvSpPr/>
          <p:nvPr/>
        </p:nvSpPr>
        <p:spPr bwMode="auto">
          <a:xfrm>
            <a:off x="5175266" y="1684860"/>
            <a:ext cx="4488108"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3" name="圆角矩形 82"/>
          <p:cNvSpPr/>
          <p:nvPr/>
        </p:nvSpPr>
        <p:spPr bwMode="auto">
          <a:xfrm>
            <a:off x="5311259" y="2524832"/>
            <a:ext cx="4352115"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4" name="圆角矩形 83"/>
          <p:cNvSpPr/>
          <p:nvPr/>
        </p:nvSpPr>
        <p:spPr bwMode="auto">
          <a:xfrm>
            <a:off x="5360185" y="3418348"/>
            <a:ext cx="4303190"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5" name="圆角矩形 84"/>
          <p:cNvSpPr/>
          <p:nvPr/>
        </p:nvSpPr>
        <p:spPr bwMode="auto">
          <a:xfrm>
            <a:off x="5181602" y="4325033"/>
            <a:ext cx="4481773"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6" name="圆角矩形 85"/>
          <p:cNvSpPr/>
          <p:nvPr/>
        </p:nvSpPr>
        <p:spPr bwMode="auto">
          <a:xfrm>
            <a:off x="4942876" y="5170839"/>
            <a:ext cx="4720499"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2">
                  <a:lumMod val="25000"/>
                </a:schemeClr>
              </a:solidFill>
              <a:ea typeface="微软雅黑" pitchFamily="34" charset="-122"/>
            </a:endParaRPr>
          </a:p>
        </p:txBody>
      </p:sp>
      <p:sp>
        <p:nvSpPr>
          <p:cNvPr id="87" name="TextBox 86"/>
          <p:cNvSpPr txBox="1"/>
          <p:nvPr/>
        </p:nvSpPr>
        <p:spPr>
          <a:xfrm>
            <a:off x="5414294" y="883058"/>
            <a:ext cx="3400115"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斯莱特林小组成员</a:t>
            </a:r>
            <a:endParaRPr lang="zh-CN" altLang="en-US" sz="2800" spc="300" dirty="0">
              <a:solidFill>
                <a:schemeClr val="bg1"/>
              </a:solidFill>
              <a:latin typeface="微软雅黑" pitchFamily="34" charset="-122"/>
              <a:ea typeface="微软雅黑" pitchFamily="34" charset="-122"/>
            </a:endParaRPr>
          </a:p>
        </p:txBody>
      </p:sp>
      <p:sp>
        <p:nvSpPr>
          <p:cNvPr id="88" name="TextBox 87"/>
          <p:cNvSpPr txBox="1"/>
          <p:nvPr/>
        </p:nvSpPr>
        <p:spPr>
          <a:xfrm>
            <a:off x="5590096" y="1724655"/>
            <a:ext cx="1809936"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项目背景</a:t>
            </a:r>
            <a:endParaRPr lang="zh-CN" altLang="en-US" sz="2800" spc="300" dirty="0">
              <a:solidFill>
                <a:schemeClr val="bg1"/>
              </a:solidFill>
              <a:latin typeface="微软雅黑" pitchFamily="34" charset="-122"/>
              <a:ea typeface="微软雅黑" pitchFamily="34" charset="-122"/>
            </a:endParaRPr>
          </a:p>
        </p:txBody>
      </p:sp>
      <p:sp>
        <p:nvSpPr>
          <p:cNvPr id="90" name="TextBox 89"/>
          <p:cNvSpPr txBox="1"/>
          <p:nvPr/>
        </p:nvSpPr>
        <p:spPr>
          <a:xfrm>
            <a:off x="5685201" y="3459537"/>
            <a:ext cx="3753097" cy="971653"/>
          </a:xfrm>
          <a:prstGeom prst="rect">
            <a:avLst/>
          </a:prstGeom>
          <a:noFill/>
        </p:spPr>
        <p:txBody>
          <a:bodyPr wrap="none" lIns="108816" tIns="54408" rIns="108816" bIns="54408" rtlCol="0">
            <a:spAutoFit/>
          </a:bodyPr>
          <a:lstStyle/>
          <a:p>
            <a:r>
              <a:rPr lang="en-US" altLang="zh-CN" sz="2800" spc="300" dirty="0" err="1" smtClean="0">
                <a:solidFill>
                  <a:schemeClr val="bg1"/>
                </a:solidFill>
                <a:latin typeface="微软雅黑" pitchFamily="34" charset="-122"/>
                <a:ea typeface="微软雅黑" pitchFamily="34" charset="-122"/>
              </a:rPr>
              <a:t>Redmine&amp;Github</a:t>
            </a:r>
            <a:endParaRPr lang="zh-CN" altLang="en-US" sz="2800" spc="300" dirty="0" smtClean="0">
              <a:solidFill>
                <a:schemeClr val="bg1"/>
              </a:solidFill>
              <a:latin typeface="微软雅黑" pitchFamily="34" charset="-122"/>
              <a:ea typeface="微软雅黑" pitchFamily="34" charset="-122"/>
            </a:endParaRPr>
          </a:p>
          <a:p>
            <a:endParaRPr lang="zh-CN" altLang="en-US" sz="2800" spc="300" dirty="0">
              <a:solidFill>
                <a:schemeClr val="bg1"/>
              </a:solidFill>
              <a:latin typeface="微软雅黑" pitchFamily="34" charset="-122"/>
              <a:ea typeface="微软雅黑" pitchFamily="34" charset="-122"/>
            </a:endParaRPr>
          </a:p>
        </p:txBody>
      </p:sp>
      <p:sp>
        <p:nvSpPr>
          <p:cNvPr id="91" name="TextBox 90"/>
          <p:cNvSpPr txBox="1"/>
          <p:nvPr/>
        </p:nvSpPr>
        <p:spPr>
          <a:xfrm>
            <a:off x="5616516" y="4364826"/>
            <a:ext cx="1809936"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页面效果</a:t>
            </a:r>
            <a:endParaRPr lang="zh-CN" altLang="en-US" sz="2800" spc="300" dirty="0">
              <a:solidFill>
                <a:schemeClr val="bg1"/>
              </a:solidFill>
              <a:latin typeface="微软雅黑" pitchFamily="34" charset="-122"/>
              <a:ea typeface="微软雅黑" pitchFamily="34" charset="-122"/>
            </a:endParaRPr>
          </a:p>
        </p:txBody>
      </p:sp>
      <p:sp>
        <p:nvSpPr>
          <p:cNvPr id="92" name="TextBox 91"/>
          <p:cNvSpPr txBox="1"/>
          <p:nvPr/>
        </p:nvSpPr>
        <p:spPr>
          <a:xfrm>
            <a:off x="5378498" y="5204703"/>
            <a:ext cx="1014847"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总结</a:t>
            </a:r>
            <a:endParaRPr lang="zh-CN" altLang="en-US" sz="2800" spc="300" dirty="0">
              <a:solidFill>
                <a:schemeClr val="bg1"/>
              </a:solidFill>
              <a:latin typeface="微软雅黑" pitchFamily="34" charset="-122"/>
              <a:ea typeface="微软雅黑" pitchFamily="34" charset="-122"/>
            </a:endParaRPr>
          </a:p>
        </p:txBody>
      </p:sp>
      <p:sp>
        <p:nvSpPr>
          <p:cNvPr id="93" name="TextBox 92"/>
          <p:cNvSpPr txBox="1"/>
          <p:nvPr/>
        </p:nvSpPr>
        <p:spPr>
          <a:xfrm>
            <a:off x="4139876" y="812269"/>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1</a:t>
            </a:r>
            <a:endParaRPr lang="zh-CN" altLang="en-US" sz="3600" b="1" dirty="0">
              <a:solidFill>
                <a:srgbClr val="F8F8F8"/>
              </a:solidFill>
              <a:latin typeface="微软雅黑" pitchFamily="34" charset="-122"/>
              <a:ea typeface="微软雅黑" pitchFamily="34" charset="-122"/>
            </a:endParaRPr>
          </a:p>
        </p:txBody>
      </p:sp>
      <p:sp>
        <p:nvSpPr>
          <p:cNvPr id="94" name="TextBox 93"/>
          <p:cNvSpPr txBox="1"/>
          <p:nvPr/>
        </p:nvSpPr>
        <p:spPr>
          <a:xfrm>
            <a:off x="4388139" y="1650593"/>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2</a:t>
            </a:r>
            <a:endParaRPr lang="zh-CN" altLang="en-US" sz="3600" b="1" dirty="0">
              <a:solidFill>
                <a:srgbClr val="F8F8F8"/>
              </a:solidFill>
              <a:latin typeface="微软雅黑" pitchFamily="34" charset="-122"/>
              <a:ea typeface="微软雅黑" pitchFamily="34" charset="-122"/>
            </a:endParaRPr>
          </a:p>
        </p:txBody>
      </p:sp>
      <p:sp>
        <p:nvSpPr>
          <p:cNvPr id="95" name="TextBox 94"/>
          <p:cNvSpPr txBox="1"/>
          <p:nvPr/>
        </p:nvSpPr>
        <p:spPr>
          <a:xfrm>
            <a:off x="4491787" y="2490315"/>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3</a:t>
            </a:r>
            <a:endParaRPr lang="zh-CN" altLang="en-US" sz="3600" b="1" dirty="0">
              <a:solidFill>
                <a:srgbClr val="F8F8F8"/>
              </a:solidFill>
              <a:latin typeface="微软雅黑" pitchFamily="34" charset="-122"/>
              <a:ea typeface="微软雅黑" pitchFamily="34" charset="-122"/>
            </a:endParaRPr>
          </a:p>
        </p:txBody>
      </p:sp>
      <p:sp>
        <p:nvSpPr>
          <p:cNvPr id="96" name="TextBox 95"/>
          <p:cNvSpPr txBox="1"/>
          <p:nvPr/>
        </p:nvSpPr>
        <p:spPr>
          <a:xfrm>
            <a:off x="4474142" y="3346252"/>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4</a:t>
            </a:r>
            <a:endParaRPr lang="zh-CN" altLang="en-US" sz="3600" b="1" dirty="0">
              <a:solidFill>
                <a:srgbClr val="F8F8F8"/>
              </a:solidFill>
              <a:latin typeface="微软雅黑" pitchFamily="34" charset="-122"/>
              <a:ea typeface="微软雅黑" pitchFamily="34" charset="-122"/>
            </a:endParaRPr>
          </a:p>
        </p:txBody>
      </p:sp>
      <p:sp>
        <p:nvSpPr>
          <p:cNvPr id="97" name="TextBox 96"/>
          <p:cNvSpPr txBox="1"/>
          <p:nvPr/>
        </p:nvSpPr>
        <p:spPr>
          <a:xfrm>
            <a:off x="4389675" y="4271339"/>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5</a:t>
            </a:r>
            <a:endParaRPr lang="zh-CN" altLang="en-US" sz="3600" b="1" dirty="0">
              <a:solidFill>
                <a:srgbClr val="F8F8F8"/>
              </a:solidFill>
              <a:latin typeface="微软雅黑" pitchFamily="34" charset="-122"/>
              <a:ea typeface="微软雅黑" pitchFamily="34" charset="-122"/>
            </a:endParaRPr>
          </a:p>
        </p:txBody>
      </p:sp>
      <p:sp>
        <p:nvSpPr>
          <p:cNvPr id="98" name="TextBox 97"/>
          <p:cNvSpPr txBox="1"/>
          <p:nvPr/>
        </p:nvSpPr>
        <p:spPr>
          <a:xfrm>
            <a:off x="4110934" y="5092731"/>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6</a:t>
            </a:r>
            <a:endParaRPr lang="zh-CN" altLang="en-US" sz="3600" b="1" dirty="0">
              <a:solidFill>
                <a:srgbClr val="F8F8F8"/>
              </a:solidFill>
              <a:latin typeface="微软雅黑" pitchFamily="34" charset="-122"/>
              <a:ea typeface="微软雅黑" pitchFamily="34" charset="-122"/>
            </a:endParaRPr>
          </a:p>
        </p:txBody>
      </p:sp>
      <p:sp>
        <p:nvSpPr>
          <p:cNvPr id="99" name="Oval 14"/>
          <p:cNvSpPr>
            <a:spLocks noChangeArrowheads="1"/>
          </p:cNvSpPr>
          <p:nvPr/>
        </p:nvSpPr>
        <p:spPr bwMode="auto">
          <a:xfrm>
            <a:off x="1257580" y="1995039"/>
            <a:ext cx="2471837" cy="2416829"/>
          </a:xfrm>
          <a:prstGeom prst="ellipse">
            <a:avLst/>
          </a:pr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101" name="TextBox 100"/>
          <p:cNvSpPr txBox="1"/>
          <p:nvPr/>
        </p:nvSpPr>
        <p:spPr>
          <a:xfrm>
            <a:off x="1857392" y="3330757"/>
            <a:ext cx="1218177" cy="571544"/>
          </a:xfrm>
          <a:prstGeom prst="rect">
            <a:avLst/>
          </a:prstGeom>
          <a:noFill/>
        </p:spPr>
        <p:txBody>
          <a:bodyPr wrap="square" lIns="108816" tIns="54408" rIns="108816" bIns="54408" rtlCol="0">
            <a:spAutoFit/>
          </a:bodyPr>
          <a:lstStyle/>
          <a:p>
            <a:pPr algn="dist"/>
            <a:r>
              <a:rPr lang="zh-CN" altLang="en-US" sz="3000" b="1" dirty="0">
                <a:solidFill>
                  <a:srgbClr val="F8F8F8"/>
                </a:solidFill>
                <a:latin typeface="微软雅黑" pitchFamily="34" charset="-122"/>
                <a:ea typeface="微软雅黑" pitchFamily="34" charset="-122"/>
              </a:rPr>
              <a:t>目录</a:t>
            </a:r>
          </a:p>
        </p:txBody>
      </p:sp>
      <p:sp>
        <p:nvSpPr>
          <p:cNvPr id="102" name="TextBox 101"/>
          <p:cNvSpPr txBox="1"/>
          <p:nvPr/>
        </p:nvSpPr>
        <p:spPr>
          <a:xfrm>
            <a:off x="1817672" y="3829548"/>
            <a:ext cx="1297616" cy="340711"/>
          </a:xfrm>
          <a:prstGeom prst="rect">
            <a:avLst/>
          </a:prstGeom>
          <a:noFill/>
        </p:spPr>
        <p:txBody>
          <a:bodyPr wrap="none" lIns="108816" tIns="54408" rIns="108816" bIns="54408" rtlCol="0">
            <a:spAutoFit/>
          </a:bodyPr>
          <a:lstStyle/>
          <a:p>
            <a:r>
              <a:rPr lang="en-US" altLang="zh-CN" sz="1500" b="1" dirty="0" smtClean="0">
                <a:solidFill>
                  <a:srgbClr val="F8F8F8"/>
                </a:solidFill>
                <a:latin typeface="微软雅黑" pitchFamily="34" charset="-122"/>
                <a:ea typeface="微软雅黑" pitchFamily="34" charset="-122"/>
              </a:rPr>
              <a:t>CONTENTS</a:t>
            </a:r>
            <a:endParaRPr lang="zh-CN" altLang="en-US" sz="1500" b="1" dirty="0">
              <a:solidFill>
                <a:srgbClr val="F8F8F8"/>
              </a:solidFill>
              <a:latin typeface="微软雅黑" pitchFamily="34" charset="-122"/>
              <a:ea typeface="微软雅黑" pitchFamily="34" charset="-122"/>
            </a:endParaRPr>
          </a:p>
        </p:txBody>
      </p:sp>
      <p:sp>
        <p:nvSpPr>
          <p:cNvPr id="36" name="TextBox 35"/>
          <p:cNvSpPr txBox="1"/>
          <p:nvPr/>
        </p:nvSpPr>
        <p:spPr>
          <a:xfrm>
            <a:off x="5636524" y="2647666"/>
            <a:ext cx="3261815" cy="523220"/>
          </a:xfrm>
          <a:prstGeom prst="rect">
            <a:avLst/>
          </a:prstGeom>
          <a:noFill/>
        </p:spPr>
        <p:txBody>
          <a:bodyPr wrap="square" rtlCol="0">
            <a:spAutoFit/>
          </a:bodyPr>
          <a:lstStyle/>
          <a:p>
            <a:r>
              <a:rPr lang="zh-CN" altLang="en-US" sz="2800" spc="300" dirty="0" smtClean="0">
                <a:solidFill>
                  <a:schemeClr val="bg1"/>
                </a:solidFill>
                <a:latin typeface="微软雅黑" pitchFamily="34" charset="-122"/>
                <a:ea typeface="微软雅黑" pitchFamily="34" charset="-122"/>
              </a:rPr>
              <a:t>功能介绍</a:t>
            </a:r>
            <a:endParaRPr lang="zh-CN" altLang="en-US" sz="2800" dirty="0"/>
          </a:p>
        </p:txBody>
      </p:sp>
    </p:spTree>
    <p:extLst>
      <p:ext uri="{BB962C8B-B14F-4D97-AF65-F5344CB8AC3E}">
        <p14:creationId xmlns:p14="http://schemas.microsoft.com/office/powerpoint/2010/main" val="2588215750"/>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fltVal val="0"/>
                                          </p:val>
                                        </p:tav>
                                        <p:tav tm="100000">
                                          <p:val>
                                            <p:strVal val="#ppt_h"/>
                                          </p:val>
                                        </p:tav>
                                      </p:tavLst>
                                    </p:anim>
                                    <p:anim calcmode="lin" valueType="num">
                                      <p:cBhvr>
                                        <p:cTn id="17" dur="500" fill="hold"/>
                                        <p:tgtEl>
                                          <p:spTgt spid="101"/>
                                        </p:tgtEl>
                                        <p:attrNameLst>
                                          <p:attrName>style.rotation</p:attrName>
                                        </p:attrNameLst>
                                      </p:cBhvr>
                                      <p:tavLst>
                                        <p:tav tm="0">
                                          <p:val>
                                            <p:fltVal val="90"/>
                                          </p:val>
                                        </p:tav>
                                        <p:tav tm="100000">
                                          <p:val>
                                            <p:fltVal val="0"/>
                                          </p:val>
                                        </p:tav>
                                      </p:tavLst>
                                    </p:anim>
                                    <p:animEffect transition="in" filter="fade">
                                      <p:cBhvr>
                                        <p:cTn id="18" dur="500"/>
                                        <p:tgtEl>
                                          <p:spTgt spid="10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ppt_w</p:attrName>
                                        </p:attrNameLst>
                                      </p:cBhvr>
                                      <p:tavLst>
                                        <p:tav tm="0">
                                          <p:val>
                                            <p:fltVal val="0"/>
                                          </p:val>
                                        </p:tav>
                                        <p:tav tm="100000">
                                          <p:val>
                                            <p:strVal val="#ppt_w"/>
                                          </p:val>
                                        </p:tav>
                                      </p:tavLst>
                                    </p:anim>
                                    <p:anim calcmode="lin" valueType="num">
                                      <p:cBhvr>
                                        <p:cTn id="22" dur="500" fill="hold"/>
                                        <p:tgtEl>
                                          <p:spTgt spid="102"/>
                                        </p:tgtEl>
                                        <p:attrNameLst>
                                          <p:attrName>ppt_h</p:attrName>
                                        </p:attrNameLst>
                                      </p:cBhvr>
                                      <p:tavLst>
                                        <p:tav tm="0">
                                          <p:val>
                                            <p:fltVal val="0"/>
                                          </p:val>
                                        </p:tav>
                                        <p:tav tm="100000">
                                          <p:val>
                                            <p:strVal val="#ppt_h"/>
                                          </p:val>
                                        </p:tav>
                                      </p:tavLst>
                                    </p:anim>
                                    <p:anim calcmode="lin" valueType="num">
                                      <p:cBhvr>
                                        <p:cTn id="23" dur="500" fill="hold"/>
                                        <p:tgtEl>
                                          <p:spTgt spid="102"/>
                                        </p:tgtEl>
                                        <p:attrNameLst>
                                          <p:attrName>style.rotation</p:attrName>
                                        </p:attrNameLst>
                                      </p:cBhvr>
                                      <p:tavLst>
                                        <p:tav tm="0">
                                          <p:val>
                                            <p:fltVal val="90"/>
                                          </p:val>
                                        </p:tav>
                                        <p:tav tm="100000">
                                          <p:val>
                                            <p:fltVal val="0"/>
                                          </p:val>
                                        </p:tav>
                                      </p:tavLst>
                                    </p:anim>
                                    <p:animEffect transition="in" filter="fade">
                                      <p:cBhvr>
                                        <p:cTn id="24" dur="500"/>
                                        <p:tgtEl>
                                          <p:spTgt spid="10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 calcmode="lin" valueType="num">
                                      <p:cBhvr>
                                        <p:cTn id="29" dur="500" fill="hold"/>
                                        <p:tgtEl>
                                          <p:spTgt spid="99"/>
                                        </p:tgtEl>
                                        <p:attrNameLst>
                                          <p:attrName>style.rotation</p:attrName>
                                        </p:attrNameLst>
                                      </p:cBhvr>
                                      <p:tavLst>
                                        <p:tav tm="0">
                                          <p:val>
                                            <p:fltVal val="90"/>
                                          </p:val>
                                        </p:tav>
                                        <p:tav tm="100000">
                                          <p:val>
                                            <p:fltVal val="0"/>
                                          </p:val>
                                        </p:tav>
                                      </p:tavLst>
                                    </p:anim>
                                    <p:animEffect transition="in" filter="fade">
                                      <p:cBhvr>
                                        <p:cTn id="30" dur="500"/>
                                        <p:tgtEl>
                                          <p:spTgt spid="99"/>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up)">
                                      <p:cBhvr>
                                        <p:cTn id="34" dur="1000"/>
                                        <p:tgtEl>
                                          <p:spTgt spid="74"/>
                                        </p:tgtEl>
                                      </p:cBhvr>
                                    </p:animEffect>
                                  </p:childTnLst>
                                </p:cTn>
                              </p:par>
                            </p:childTnLst>
                          </p:cTn>
                        </p:par>
                        <p:par>
                          <p:cTn id="35" fill="hold">
                            <p:stCondLst>
                              <p:cond delay="2500"/>
                            </p:stCondLst>
                            <p:childTnLst>
                              <p:par>
                                <p:cTn id="36" presetID="1" presetClass="entr" presetSubtype="0" fill="hold" grpId="1" nodeType="after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par>
                          <p:cTn id="38" fill="hold">
                            <p:stCondLst>
                              <p:cond delay="2500"/>
                            </p:stCondLst>
                            <p:childTnLst>
                              <p:par>
                                <p:cTn id="39" presetID="56" presetClass="path" presetSubtype="0" accel="50000" decel="50000" fill="hold" grpId="0" nodeType="afterEffect">
                                  <p:stCondLst>
                                    <p:cond delay="0"/>
                                  </p:stCondLst>
                                  <p:childTnLst>
                                    <p:animMotion origin="layout" path="M -0.1033 0.3321 L 4.44444E-6 4.75486E-6 " pathEditMode="relative" rAng="0" ptsTypes="AA">
                                      <p:cBhvr>
                                        <p:cTn id="40" dur="500" fill="hold"/>
                                        <p:tgtEl>
                                          <p:spTgt spid="75"/>
                                        </p:tgtEl>
                                        <p:attrNameLst>
                                          <p:attrName>ppt_x</p:attrName>
                                          <p:attrName>ppt_y</p:attrName>
                                        </p:attrNameLst>
                                      </p:cBhvr>
                                      <p:rCtr x="5156" y="-16605"/>
                                    </p:animMotion>
                                  </p:childTnLst>
                                </p:cTn>
                              </p:par>
                              <p:par>
                                <p:cTn id="41" presetID="1" presetClass="entr" presetSubtype="0" fill="hold" grpId="1" nodeType="withEffect">
                                  <p:stCondLst>
                                    <p:cond delay="200"/>
                                  </p:stCondLst>
                                  <p:childTnLst>
                                    <p:set>
                                      <p:cBhvr>
                                        <p:cTn id="42" dur="1" fill="hold">
                                          <p:stCondLst>
                                            <p:cond delay="0"/>
                                          </p:stCondLst>
                                        </p:cTn>
                                        <p:tgtEl>
                                          <p:spTgt spid="76"/>
                                        </p:tgtEl>
                                        <p:attrNameLst>
                                          <p:attrName>style.visibility</p:attrName>
                                        </p:attrNameLst>
                                      </p:cBhvr>
                                      <p:to>
                                        <p:strVal val="visible"/>
                                      </p:to>
                                    </p:set>
                                  </p:childTnLst>
                                </p:cTn>
                              </p:par>
                              <p:par>
                                <p:cTn id="43" presetID="56" presetClass="path" presetSubtype="0" accel="50000" decel="50000" fill="hold" grpId="0" nodeType="withEffect">
                                  <p:stCondLst>
                                    <p:cond delay="200"/>
                                  </p:stCondLst>
                                  <p:childTnLst>
                                    <p:animMotion origin="layout" path="M -0.14427 0.2174 L 2.22222E-6 -3.84829E-6 " pathEditMode="relative" rAng="0" ptsTypes="AA">
                                      <p:cBhvr>
                                        <p:cTn id="44" dur="500" fill="hold"/>
                                        <p:tgtEl>
                                          <p:spTgt spid="76"/>
                                        </p:tgtEl>
                                        <p:attrNameLst>
                                          <p:attrName>ppt_x</p:attrName>
                                          <p:attrName>ppt_y</p:attrName>
                                        </p:attrNameLst>
                                      </p:cBhvr>
                                      <p:rCtr x="7205" y="-10870"/>
                                    </p:animMotion>
                                  </p:childTnLst>
                                </p:cTn>
                              </p:par>
                              <p:par>
                                <p:cTn id="45" presetID="1" presetClass="entr" presetSubtype="0" fill="hold" grpId="1" nodeType="withEffect">
                                  <p:stCondLst>
                                    <p:cond delay="400"/>
                                  </p:stCondLst>
                                  <p:childTnLst>
                                    <p:set>
                                      <p:cBhvr>
                                        <p:cTn id="46" dur="1" fill="hold">
                                          <p:stCondLst>
                                            <p:cond delay="0"/>
                                          </p:stCondLst>
                                        </p:cTn>
                                        <p:tgtEl>
                                          <p:spTgt spid="77"/>
                                        </p:tgtEl>
                                        <p:attrNameLst>
                                          <p:attrName>style.visibility</p:attrName>
                                        </p:attrNameLst>
                                      </p:cBhvr>
                                      <p:to>
                                        <p:strVal val="visible"/>
                                      </p:to>
                                    </p:set>
                                  </p:childTnLst>
                                </p:cTn>
                              </p:par>
                              <p:par>
                                <p:cTn id="47" presetID="56" presetClass="path" presetSubtype="0" accel="50000" decel="50000" fill="hold" grpId="0" nodeType="withEffect">
                                  <p:stCondLst>
                                    <p:cond delay="400"/>
                                  </p:stCondLst>
                                  <p:childTnLst>
                                    <p:animMotion origin="layout" path="M -0.16632 0.09506 L 3.61111E-6 -4.27382E-6 " pathEditMode="relative" rAng="0" ptsTypes="AA">
                                      <p:cBhvr>
                                        <p:cTn id="48" dur="500" fill="hold"/>
                                        <p:tgtEl>
                                          <p:spTgt spid="77"/>
                                        </p:tgtEl>
                                        <p:attrNameLst>
                                          <p:attrName>ppt_x</p:attrName>
                                          <p:attrName>ppt_y</p:attrName>
                                        </p:attrNameLst>
                                      </p:cBhvr>
                                      <p:rCtr x="8316" y="-4764"/>
                                    </p:animMotion>
                                  </p:childTnLst>
                                </p:cTn>
                              </p:par>
                              <p:par>
                                <p:cTn id="49" presetID="1" presetClass="entr" presetSubtype="0" fill="hold" grpId="1" nodeType="withEffect">
                                  <p:stCondLst>
                                    <p:cond delay="600"/>
                                  </p:stCondLst>
                                  <p:childTnLst>
                                    <p:set>
                                      <p:cBhvr>
                                        <p:cTn id="50" dur="1" fill="hold">
                                          <p:stCondLst>
                                            <p:cond delay="0"/>
                                          </p:stCondLst>
                                        </p:cTn>
                                        <p:tgtEl>
                                          <p:spTgt spid="78"/>
                                        </p:tgtEl>
                                        <p:attrNameLst>
                                          <p:attrName>style.visibility</p:attrName>
                                        </p:attrNameLst>
                                      </p:cBhvr>
                                      <p:to>
                                        <p:strVal val="visible"/>
                                      </p:to>
                                    </p:set>
                                  </p:childTnLst>
                                </p:cTn>
                              </p:par>
                              <p:par>
                                <p:cTn id="51" presetID="56" presetClass="path" presetSubtype="0" accel="50000" decel="50000" fill="hold" grpId="0" nodeType="withEffect">
                                  <p:stCondLst>
                                    <p:cond delay="600"/>
                                  </p:stCondLst>
                                  <p:childTnLst>
                                    <p:animMotion origin="layout" path="M -0.16632 -0.02752 L 1.11111E-6 4.0333E-6 " pathEditMode="relative" rAng="0" ptsTypes="AA">
                                      <p:cBhvr>
                                        <p:cTn id="52" dur="500" fill="hold"/>
                                        <p:tgtEl>
                                          <p:spTgt spid="78"/>
                                        </p:tgtEl>
                                        <p:attrNameLst>
                                          <p:attrName>ppt_x</p:attrName>
                                          <p:attrName>ppt_y</p:attrName>
                                        </p:attrNameLst>
                                      </p:cBhvr>
                                      <p:rCtr x="8316" y="1364"/>
                                    </p:animMotion>
                                  </p:childTnLst>
                                </p:cTn>
                              </p:par>
                              <p:par>
                                <p:cTn id="53" presetID="1" presetClass="entr" presetSubtype="0" fill="hold" grpId="1" nodeType="withEffect">
                                  <p:stCondLst>
                                    <p:cond delay="800"/>
                                  </p:stCondLst>
                                  <p:childTnLst>
                                    <p:set>
                                      <p:cBhvr>
                                        <p:cTn id="54" dur="1" fill="hold">
                                          <p:stCondLst>
                                            <p:cond delay="0"/>
                                          </p:stCondLst>
                                        </p:cTn>
                                        <p:tgtEl>
                                          <p:spTgt spid="79"/>
                                        </p:tgtEl>
                                        <p:attrNameLst>
                                          <p:attrName>style.visibility</p:attrName>
                                        </p:attrNameLst>
                                      </p:cBhvr>
                                      <p:to>
                                        <p:strVal val="visible"/>
                                      </p:to>
                                    </p:set>
                                  </p:childTnLst>
                                </p:cTn>
                              </p:par>
                              <p:par>
                                <p:cTn id="55" presetID="56" presetClass="path" presetSubtype="0" accel="50000" decel="50000" fill="hold" grpId="0" nodeType="withEffect">
                                  <p:stCondLst>
                                    <p:cond delay="800"/>
                                  </p:stCondLst>
                                  <p:childTnLst>
                                    <p:animMotion origin="layout" path="M -0.1467 -0.15171 L 1.66667E-6 3.46901E-6 " pathEditMode="relative" rAng="0" ptsTypes="AA">
                                      <p:cBhvr>
                                        <p:cTn id="56" dur="500" fill="hold"/>
                                        <p:tgtEl>
                                          <p:spTgt spid="79"/>
                                        </p:tgtEl>
                                        <p:attrNameLst>
                                          <p:attrName>ppt_x</p:attrName>
                                          <p:attrName>ppt_y</p:attrName>
                                        </p:attrNameLst>
                                      </p:cBhvr>
                                      <p:rCtr x="7326" y="7586"/>
                                    </p:animMotion>
                                  </p:childTnLst>
                                </p:cTn>
                              </p:par>
                              <p:par>
                                <p:cTn id="57" presetID="1" presetClass="entr" presetSubtype="0" fill="hold" grpId="1" nodeType="withEffect">
                                  <p:stCondLst>
                                    <p:cond delay="1000"/>
                                  </p:stCondLst>
                                  <p:childTnLst>
                                    <p:set>
                                      <p:cBhvr>
                                        <p:cTn id="58" dur="1" fill="hold">
                                          <p:stCondLst>
                                            <p:cond delay="0"/>
                                          </p:stCondLst>
                                        </p:cTn>
                                        <p:tgtEl>
                                          <p:spTgt spid="80"/>
                                        </p:tgtEl>
                                        <p:attrNameLst>
                                          <p:attrName>style.visibility</p:attrName>
                                        </p:attrNameLst>
                                      </p:cBhvr>
                                      <p:to>
                                        <p:strVal val="visible"/>
                                      </p:to>
                                    </p:set>
                                  </p:childTnLst>
                                </p:cTn>
                              </p:par>
                              <p:par>
                                <p:cTn id="59" presetID="56" presetClass="path" presetSubtype="0" accel="50000" decel="50000" fill="hold" grpId="0" nodeType="withEffect">
                                  <p:stCondLst>
                                    <p:cond delay="1000"/>
                                  </p:stCondLst>
                                  <p:childTnLst>
                                    <p:animMotion origin="layout" path="M -0.11024 -0.27127 L -2.5E-6 -1.74838E-6 " pathEditMode="relative" rAng="0" ptsTypes="AA">
                                      <p:cBhvr>
                                        <p:cTn id="60" dur="500" fill="hold"/>
                                        <p:tgtEl>
                                          <p:spTgt spid="80"/>
                                        </p:tgtEl>
                                        <p:attrNameLst>
                                          <p:attrName>ppt_x</p:attrName>
                                          <p:attrName>ppt_y</p:attrName>
                                        </p:attrNameLst>
                                      </p:cBhvr>
                                      <p:rCtr x="5503" y="13552"/>
                                    </p:animMotion>
                                  </p:childTnLst>
                                </p:cTn>
                              </p:par>
                            </p:childTnLst>
                          </p:cTn>
                        </p:par>
                        <p:par>
                          <p:cTn id="61" fill="hold">
                            <p:stCondLst>
                              <p:cond delay="4000"/>
                            </p:stCondLst>
                            <p:childTnLst>
                              <p:par>
                                <p:cTn id="62" presetID="31" presetClass="entr" presetSubtype="0" fill="hold" grpId="0" nodeType="afterEffect">
                                  <p:stCondLst>
                                    <p:cond delay="0"/>
                                  </p:stCondLst>
                                  <p:childTnLst>
                                    <p:set>
                                      <p:cBhvr>
                                        <p:cTn id="63" dur="1" fill="hold">
                                          <p:stCondLst>
                                            <p:cond delay="0"/>
                                          </p:stCondLst>
                                        </p:cTn>
                                        <p:tgtEl>
                                          <p:spTgt spid="93"/>
                                        </p:tgtEl>
                                        <p:attrNameLst>
                                          <p:attrName>style.visibility</p:attrName>
                                        </p:attrNameLst>
                                      </p:cBhvr>
                                      <p:to>
                                        <p:strVal val="visible"/>
                                      </p:to>
                                    </p:set>
                                    <p:anim calcmode="lin" valueType="num">
                                      <p:cBhvr>
                                        <p:cTn id="64" dur="300" fill="hold"/>
                                        <p:tgtEl>
                                          <p:spTgt spid="93"/>
                                        </p:tgtEl>
                                        <p:attrNameLst>
                                          <p:attrName>ppt_w</p:attrName>
                                        </p:attrNameLst>
                                      </p:cBhvr>
                                      <p:tavLst>
                                        <p:tav tm="0">
                                          <p:val>
                                            <p:fltVal val="0"/>
                                          </p:val>
                                        </p:tav>
                                        <p:tav tm="100000">
                                          <p:val>
                                            <p:strVal val="#ppt_w"/>
                                          </p:val>
                                        </p:tav>
                                      </p:tavLst>
                                    </p:anim>
                                    <p:anim calcmode="lin" valueType="num">
                                      <p:cBhvr>
                                        <p:cTn id="65" dur="300" fill="hold"/>
                                        <p:tgtEl>
                                          <p:spTgt spid="93"/>
                                        </p:tgtEl>
                                        <p:attrNameLst>
                                          <p:attrName>ppt_h</p:attrName>
                                        </p:attrNameLst>
                                      </p:cBhvr>
                                      <p:tavLst>
                                        <p:tav tm="0">
                                          <p:val>
                                            <p:fltVal val="0"/>
                                          </p:val>
                                        </p:tav>
                                        <p:tav tm="100000">
                                          <p:val>
                                            <p:strVal val="#ppt_h"/>
                                          </p:val>
                                        </p:tav>
                                      </p:tavLst>
                                    </p:anim>
                                    <p:anim calcmode="lin" valueType="num">
                                      <p:cBhvr>
                                        <p:cTn id="66" dur="300" fill="hold"/>
                                        <p:tgtEl>
                                          <p:spTgt spid="93"/>
                                        </p:tgtEl>
                                        <p:attrNameLst>
                                          <p:attrName>style.rotation</p:attrName>
                                        </p:attrNameLst>
                                      </p:cBhvr>
                                      <p:tavLst>
                                        <p:tav tm="0">
                                          <p:val>
                                            <p:fltVal val="90"/>
                                          </p:val>
                                        </p:tav>
                                        <p:tav tm="100000">
                                          <p:val>
                                            <p:fltVal val="0"/>
                                          </p:val>
                                        </p:tav>
                                      </p:tavLst>
                                    </p:anim>
                                    <p:animEffect transition="in" filter="fade">
                                      <p:cBhvr>
                                        <p:cTn id="67" dur="300"/>
                                        <p:tgtEl>
                                          <p:spTgt spid="93"/>
                                        </p:tgtEl>
                                      </p:cBhvr>
                                    </p:animEffect>
                                  </p:childTnLst>
                                </p:cTn>
                              </p:par>
                            </p:childTnLst>
                          </p:cTn>
                        </p:par>
                        <p:par>
                          <p:cTn id="68" fill="hold">
                            <p:stCondLst>
                              <p:cond delay="4300"/>
                            </p:stCondLst>
                            <p:childTnLst>
                              <p:par>
                                <p:cTn id="69" presetID="22" presetClass="entr" presetSubtype="8"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wipe(left)">
                                      <p:cBhvr>
                                        <p:cTn id="74" dur="500"/>
                                        <p:tgtEl>
                                          <p:spTgt spid="87"/>
                                        </p:tgtEl>
                                      </p:cBhvr>
                                    </p:animEffect>
                                  </p:childTnLst>
                                </p:cTn>
                              </p:par>
                            </p:childTnLst>
                          </p:cTn>
                        </p:par>
                        <p:par>
                          <p:cTn id="75" fill="hold">
                            <p:stCondLst>
                              <p:cond delay="4800"/>
                            </p:stCondLst>
                            <p:childTnLst>
                              <p:par>
                                <p:cTn id="76" presetID="31" presetClass="entr" presetSubtype="0" fill="hold" grpId="0" nodeType="after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300" fill="hold"/>
                                        <p:tgtEl>
                                          <p:spTgt spid="94"/>
                                        </p:tgtEl>
                                        <p:attrNameLst>
                                          <p:attrName>ppt_w</p:attrName>
                                        </p:attrNameLst>
                                      </p:cBhvr>
                                      <p:tavLst>
                                        <p:tav tm="0">
                                          <p:val>
                                            <p:fltVal val="0"/>
                                          </p:val>
                                        </p:tav>
                                        <p:tav tm="100000">
                                          <p:val>
                                            <p:strVal val="#ppt_w"/>
                                          </p:val>
                                        </p:tav>
                                      </p:tavLst>
                                    </p:anim>
                                    <p:anim calcmode="lin" valueType="num">
                                      <p:cBhvr>
                                        <p:cTn id="79" dur="300" fill="hold"/>
                                        <p:tgtEl>
                                          <p:spTgt spid="94"/>
                                        </p:tgtEl>
                                        <p:attrNameLst>
                                          <p:attrName>ppt_h</p:attrName>
                                        </p:attrNameLst>
                                      </p:cBhvr>
                                      <p:tavLst>
                                        <p:tav tm="0">
                                          <p:val>
                                            <p:fltVal val="0"/>
                                          </p:val>
                                        </p:tav>
                                        <p:tav tm="100000">
                                          <p:val>
                                            <p:strVal val="#ppt_h"/>
                                          </p:val>
                                        </p:tav>
                                      </p:tavLst>
                                    </p:anim>
                                    <p:anim calcmode="lin" valueType="num">
                                      <p:cBhvr>
                                        <p:cTn id="80" dur="300" fill="hold"/>
                                        <p:tgtEl>
                                          <p:spTgt spid="94"/>
                                        </p:tgtEl>
                                        <p:attrNameLst>
                                          <p:attrName>style.rotation</p:attrName>
                                        </p:attrNameLst>
                                      </p:cBhvr>
                                      <p:tavLst>
                                        <p:tav tm="0">
                                          <p:val>
                                            <p:fltVal val="90"/>
                                          </p:val>
                                        </p:tav>
                                        <p:tav tm="100000">
                                          <p:val>
                                            <p:fltVal val="0"/>
                                          </p:val>
                                        </p:tav>
                                      </p:tavLst>
                                    </p:anim>
                                    <p:animEffect transition="in" filter="fade">
                                      <p:cBhvr>
                                        <p:cTn id="81" dur="300"/>
                                        <p:tgtEl>
                                          <p:spTgt spid="94"/>
                                        </p:tgtEl>
                                      </p:cBhvr>
                                    </p:animEffect>
                                  </p:childTnLst>
                                </p:cTn>
                              </p:par>
                            </p:childTnLst>
                          </p:cTn>
                        </p:par>
                        <p:par>
                          <p:cTn id="82" fill="hold">
                            <p:stCondLst>
                              <p:cond delay="5100"/>
                            </p:stCondLst>
                            <p:childTnLst>
                              <p:par>
                                <p:cTn id="83" presetID="22" presetClass="entr" presetSubtype="8" fill="hold" grpId="0" nodeType="after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left)">
                                      <p:cBhvr>
                                        <p:cTn id="85" dur="500"/>
                                        <p:tgtEl>
                                          <p:spTgt spid="8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left)">
                                      <p:cBhvr>
                                        <p:cTn id="88" dur="500"/>
                                        <p:tgtEl>
                                          <p:spTgt spid="82"/>
                                        </p:tgtEl>
                                      </p:cBhvr>
                                    </p:animEffect>
                                  </p:childTnLst>
                                </p:cTn>
                              </p:par>
                            </p:childTnLst>
                          </p:cTn>
                        </p:par>
                        <p:par>
                          <p:cTn id="89" fill="hold">
                            <p:stCondLst>
                              <p:cond delay="5600"/>
                            </p:stCondLst>
                            <p:childTnLst>
                              <p:par>
                                <p:cTn id="90" presetID="31" presetClass="entr" presetSubtype="0" fill="hold" grpId="0" nodeType="afterEffect">
                                  <p:stCondLst>
                                    <p:cond delay="0"/>
                                  </p:stCondLst>
                                  <p:childTnLst>
                                    <p:set>
                                      <p:cBhvr>
                                        <p:cTn id="91" dur="1" fill="hold">
                                          <p:stCondLst>
                                            <p:cond delay="0"/>
                                          </p:stCondLst>
                                        </p:cTn>
                                        <p:tgtEl>
                                          <p:spTgt spid="95"/>
                                        </p:tgtEl>
                                        <p:attrNameLst>
                                          <p:attrName>style.visibility</p:attrName>
                                        </p:attrNameLst>
                                      </p:cBhvr>
                                      <p:to>
                                        <p:strVal val="visible"/>
                                      </p:to>
                                    </p:set>
                                    <p:anim calcmode="lin" valueType="num">
                                      <p:cBhvr>
                                        <p:cTn id="92" dur="300" fill="hold"/>
                                        <p:tgtEl>
                                          <p:spTgt spid="95"/>
                                        </p:tgtEl>
                                        <p:attrNameLst>
                                          <p:attrName>ppt_w</p:attrName>
                                        </p:attrNameLst>
                                      </p:cBhvr>
                                      <p:tavLst>
                                        <p:tav tm="0">
                                          <p:val>
                                            <p:fltVal val="0"/>
                                          </p:val>
                                        </p:tav>
                                        <p:tav tm="100000">
                                          <p:val>
                                            <p:strVal val="#ppt_w"/>
                                          </p:val>
                                        </p:tav>
                                      </p:tavLst>
                                    </p:anim>
                                    <p:anim calcmode="lin" valueType="num">
                                      <p:cBhvr>
                                        <p:cTn id="93" dur="300" fill="hold"/>
                                        <p:tgtEl>
                                          <p:spTgt spid="95"/>
                                        </p:tgtEl>
                                        <p:attrNameLst>
                                          <p:attrName>ppt_h</p:attrName>
                                        </p:attrNameLst>
                                      </p:cBhvr>
                                      <p:tavLst>
                                        <p:tav tm="0">
                                          <p:val>
                                            <p:fltVal val="0"/>
                                          </p:val>
                                        </p:tav>
                                        <p:tav tm="100000">
                                          <p:val>
                                            <p:strVal val="#ppt_h"/>
                                          </p:val>
                                        </p:tav>
                                      </p:tavLst>
                                    </p:anim>
                                    <p:anim calcmode="lin" valueType="num">
                                      <p:cBhvr>
                                        <p:cTn id="94" dur="300" fill="hold"/>
                                        <p:tgtEl>
                                          <p:spTgt spid="95"/>
                                        </p:tgtEl>
                                        <p:attrNameLst>
                                          <p:attrName>style.rotation</p:attrName>
                                        </p:attrNameLst>
                                      </p:cBhvr>
                                      <p:tavLst>
                                        <p:tav tm="0">
                                          <p:val>
                                            <p:fltVal val="90"/>
                                          </p:val>
                                        </p:tav>
                                        <p:tav tm="100000">
                                          <p:val>
                                            <p:fltVal val="0"/>
                                          </p:val>
                                        </p:tav>
                                      </p:tavLst>
                                    </p:anim>
                                    <p:animEffect transition="in" filter="fade">
                                      <p:cBhvr>
                                        <p:cTn id="95" dur="300"/>
                                        <p:tgtEl>
                                          <p:spTgt spid="9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wipe(left)">
                                      <p:cBhvr>
                                        <p:cTn id="98" dur="500"/>
                                        <p:tgtEl>
                                          <p:spTgt spid="83"/>
                                        </p:tgtEl>
                                      </p:cBhvr>
                                    </p:animEffect>
                                  </p:childTnLst>
                                </p:cTn>
                              </p:par>
                            </p:childTnLst>
                          </p:cTn>
                        </p:par>
                        <p:par>
                          <p:cTn id="99" fill="hold">
                            <p:stCondLst>
                              <p:cond delay="6100"/>
                            </p:stCondLst>
                            <p:childTnLst>
                              <p:par>
                                <p:cTn id="100" presetID="22" presetClass="entr" presetSubtype="8" fill="hold" grpId="0" nodeType="afterEffect">
                                  <p:stCondLst>
                                    <p:cond delay="0"/>
                                  </p:stCondLst>
                                  <p:childTnLst>
                                    <p:set>
                                      <p:cBhvr>
                                        <p:cTn id="101" dur="1" fill="hold">
                                          <p:stCondLst>
                                            <p:cond delay="0"/>
                                          </p:stCondLst>
                                        </p:cTn>
                                        <p:tgtEl>
                                          <p:spTgt spid="36">
                                            <p:txEl>
                                              <p:pRg st="0" end="0"/>
                                            </p:txEl>
                                          </p:spTgt>
                                        </p:tgtEl>
                                        <p:attrNameLst>
                                          <p:attrName>style.visibility</p:attrName>
                                        </p:attrNameLst>
                                      </p:cBhvr>
                                      <p:to>
                                        <p:strVal val="visible"/>
                                      </p:to>
                                    </p:set>
                                    <p:animEffect transition="in" filter="wipe(left)">
                                      <p:cBhvr>
                                        <p:cTn id="102" dur="500"/>
                                        <p:tgtEl>
                                          <p:spTgt spid="36">
                                            <p:txEl>
                                              <p:pRg st="0" end="0"/>
                                            </p:txEl>
                                          </p:spTgt>
                                        </p:tgtEl>
                                      </p:cBhvr>
                                    </p:animEffect>
                                  </p:childTnLst>
                                </p:cTn>
                              </p:par>
                            </p:childTnLst>
                          </p:cTn>
                        </p:par>
                        <p:par>
                          <p:cTn id="103" fill="hold">
                            <p:stCondLst>
                              <p:cond delay="6600"/>
                            </p:stCondLst>
                            <p:childTnLst>
                              <p:par>
                                <p:cTn id="104" presetID="31" presetClass="entr" presetSubtype="0" fill="hold" grpId="0" nodeType="afterEffect">
                                  <p:stCondLst>
                                    <p:cond delay="0"/>
                                  </p:stCondLst>
                                  <p:childTnLst>
                                    <p:set>
                                      <p:cBhvr>
                                        <p:cTn id="105" dur="1" fill="hold">
                                          <p:stCondLst>
                                            <p:cond delay="0"/>
                                          </p:stCondLst>
                                        </p:cTn>
                                        <p:tgtEl>
                                          <p:spTgt spid="96"/>
                                        </p:tgtEl>
                                        <p:attrNameLst>
                                          <p:attrName>style.visibility</p:attrName>
                                        </p:attrNameLst>
                                      </p:cBhvr>
                                      <p:to>
                                        <p:strVal val="visible"/>
                                      </p:to>
                                    </p:set>
                                    <p:anim calcmode="lin" valueType="num">
                                      <p:cBhvr>
                                        <p:cTn id="106" dur="300" fill="hold"/>
                                        <p:tgtEl>
                                          <p:spTgt spid="96"/>
                                        </p:tgtEl>
                                        <p:attrNameLst>
                                          <p:attrName>ppt_w</p:attrName>
                                        </p:attrNameLst>
                                      </p:cBhvr>
                                      <p:tavLst>
                                        <p:tav tm="0">
                                          <p:val>
                                            <p:fltVal val="0"/>
                                          </p:val>
                                        </p:tav>
                                        <p:tav tm="100000">
                                          <p:val>
                                            <p:strVal val="#ppt_w"/>
                                          </p:val>
                                        </p:tav>
                                      </p:tavLst>
                                    </p:anim>
                                    <p:anim calcmode="lin" valueType="num">
                                      <p:cBhvr>
                                        <p:cTn id="107" dur="300" fill="hold"/>
                                        <p:tgtEl>
                                          <p:spTgt spid="96"/>
                                        </p:tgtEl>
                                        <p:attrNameLst>
                                          <p:attrName>ppt_h</p:attrName>
                                        </p:attrNameLst>
                                      </p:cBhvr>
                                      <p:tavLst>
                                        <p:tav tm="0">
                                          <p:val>
                                            <p:fltVal val="0"/>
                                          </p:val>
                                        </p:tav>
                                        <p:tav tm="100000">
                                          <p:val>
                                            <p:strVal val="#ppt_h"/>
                                          </p:val>
                                        </p:tav>
                                      </p:tavLst>
                                    </p:anim>
                                    <p:anim calcmode="lin" valueType="num">
                                      <p:cBhvr>
                                        <p:cTn id="108" dur="300" fill="hold"/>
                                        <p:tgtEl>
                                          <p:spTgt spid="96"/>
                                        </p:tgtEl>
                                        <p:attrNameLst>
                                          <p:attrName>style.rotation</p:attrName>
                                        </p:attrNameLst>
                                      </p:cBhvr>
                                      <p:tavLst>
                                        <p:tav tm="0">
                                          <p:val>
                                            <p:fltVal val="90"/>
                                          </p:val>
                                        </p:tav>
                                        <p:tav tm="100000">
                                          <p:val>
                                            <p:fltVal val="0"/>
                                          </p:val>
                                        </p:tav>
                                      </p:tavLst>
                                    </p:anim>
                                    <p:animEffect transition="in" filter="fade">
                                      <p:cBhvr>
                                        <p:cTn id="109" dur="300"/>
                                        <p:tgtEl>
                                          <p:spTgt spid="96"/>
                                        </p:tgtEl>
                                      </p:cBhvr>
                                    </p:animEffect>
                                  </p:childTnLst>
                                </p:cTn>
                              </p:par>
                            </p:childTnLst>
                          </p:cTn>
                        </p:par>
                        <p:par>
                          <p:cTn id="110" fill="hold">
                            <p:stCondLst>
                              <p:cond delay="6900"/>
                            </p:stCondLst>
                            <p:childTnLst>
                              <p:par>
                                <p:cTn id="111" presetID="22" presetClass="entr" presetSubtype="8"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wipe(left)">
                                      <p:cBhvr>
                                        <p:cTn id="113" dur="500"/>
                                        <p:tgtEl>
                                          <p:spTgt spid="9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500"/>
                                        <p:tgtEl>
                                          <p:spTgt spid="84"/>
                                        </p:tgtEl>
                                      </p:cBhvr>
                                    </p:animEffect>
                                  </p:childTnLst>
                                </p:cTn>
                              </p:par>
                            </p:childTnLst>
                          </p:cTn>
                        </p:par>
                        <p:par>
                          <p:cTn id="117" fill="hold">
                            <p:stCondLst>
                              <p:cond delay="7400"/>
                            </p:stCondLst>
                            <p:childTnLst>
                              <p:par>
                                <p:cTn id="118" presetID="31" presetClass="entr" presetSubtype="0" fill="hold" grpId="0" nodeType="afterEffect">
                                  <p:stCondLst>
                                    <p:cond delay="0"/>
                                  </p:stCondLst>
                                  <p:childTnLst>
                                    <p:set>
                                      <p:cBhvr>
                                        <p:cTn id="119" dur="1" fill="hold">
                                          <p:stCondLst>
                                            <p:cond delay="0"/>
                                          </p:stCondLst>
                                        </p:cTn>
                                        <p:tgtEl>
                                          <p:spTgt spid="97"/>
                                        </p:tgtEl>
                                        <p:attrNameLst>
                                          <p:attrName>style.visibility</p:attrName>
                                        </p:attrNameLst>
                                      </p:cBhvr>
                                      <p:to>
                                        <p:strVal val="visible"/>
                                      </p:to>
                                    </p:set>
                                    <p:anim calcmode="lin" valueType="num">
                                      <p:cBhvr>
                                        <p:cTn id="120" dur="300" fill="hold"/>
                                        <p:tgtEl>
                                          <p:spTgt spid="97"/>
                                        </p:tgtEl>
                                        <p:attrNameLst>
                                          <p:attrName>ppt_w</p:attrName>
                                        </p:attrNameLst>
                                      </p:cBhvr>
                                      <p:tavLst>
                                        <p:tav tm="0">
                                          <p:val>
                                            <p:fltVal val="0"/>
                                          </p:val>
                                        </p:tav>
                                        <p:tav tm="100000">
                                          <p:val>
                                            <p:strVal val="#ppt_w"/>
                                          </p:val>
                                        </p:tav>
                                      </p:tavLst>
                                    </p:anim>
                                    <p:anim calcmode="lin" valueType="num">
                                      <p:cBhvr>
                                        <p:cTn id="121" dur="300" fill="hold"/>
                                        <p:tgtEl>
                                          <p:spTgt spid="97"/>
                                        </p:tgtEl>
                                        <p:attrNameLst>
                                          <p:attrName>ppt_h</p:attrName>
                                        </p:attrNameLst>
                                      </p:cBhvr>
                                      <p:tavLst>
                                        <p:tav tm="0">
                                          <p:val>
                                            <p:fltVal val="0"/>
                                          </p:val>
                                        </p:tav>
                                        <p:tav tm="100000">
                                          <p:val>
                                            <p:strVal val="#ppt_h"/>
                                          </p:val>
                                        </p:tav>
                                      </p:tavLst>
                                    </p:anim>
                                    <p:anim calcmode="lin" valueType="num">
                                      <p:cBhvr>
                                        <p:cTn id="122" dur="300" fill="hold"/>
                                        <p:tgtEl>
                                          <p:spTgt spid="97"/>
                                        </p:tgtEl>
                                        <p:attrNameLst>
                                          <p:attrName>style.rotation</p:attrName>
                                        </p:attrNameLst>
                                      </p:cBhvr>
                                      <p:tavLst>
                                        <p:tav tm="0">
                                          <p:val>
                                            <p:fltVal val="90"/>
                                          </p:val>
                                        </p:tav>
                                        <p:tav tm="100000">
                                          <p:val>
                                            <p:fltVal val="0"/>
                                          </p:val>
                                        </p:tav>
                                      </p:tavLst>
                                    </p:anim>
                                    <p:animEffect transition="in" filter="fade">
                                      <p:cBhvr>
                                        <p:cTn id="123" dur="300"/>
                                        <p:tgtEl>
                                          <p:spTgt spid="97"/>
                                        </p:tgtEl>
                                      </p:cBhvr>
                                    </p:animEffect>
                                  </p:childTnLst>
                                </p:cTn>
                              </p:par>
                            </p:childTnLst>
                          </p:cTn>
                        </p:par>
                        <p:par>
                          <p:cTn id="124" fill="hold">
                            <p:stCondLst>
                              <p:cond delay="7700"/>
                            </p:stCondLst>
                            <p:childTnLst>
                              <p:par>
                                <p:cTn id="125" presetID="22" presetClass="entr" presetSubtype="8" fill="hold" grpId="0" nodeType="afterEffect">
                                  <p:stCondLst>
                                    <p:cond delay="0"/>
                                  </p:stCondLst>
                                  <p:childTnLst>
                                    <p:set>
                                      <p:cBhvr>
                                        <p:cTn id="126" dur="1" fill="hold">
                                          <p:stCondLst>
                                            <p:cond delay="0"/>
                                          </p:stCondLst>
                                        </p:cTn>
                                        <p:tgtEl>
                                          <p:spTgt spid="91"/>
                                        </p:tgtEl>
                                        <p:attrNameLst>
                                          <p:attrName>style.visibility</p:attrName>
                                        </p:attrNameLst>
                                      </p:cBhvr>
                                      <p:to>
                                        <p:strVal val="visible"/>
                                      </p:to>
                                    </p:set>
                                    <p:animEffect transition="in" filter="wipe(left)">
                                      <p:cBhvr>
                                        <p:cTn id="127" dur="500"/>
                                        <p:tgtEl>
                                          <p:spTgt spid="91"/>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wipe(left)">
                                      <p:cBhvr>
                                        <p:cTn id="130" dur="500"/>
                                        <p:tgtEl>
                                          <p:spTgt spid="85"/>
                                        </p:tgtEl>
                                      </p:cBhvr>
                                    </p:animEffect>
                                  </p:childTnLst>
                                </p:cTn>
                              </p:par>
                            </p:childTnLst>
                          </p:cTn>
                        </p:par>
                        <p:par>
                          <p:cTn id="131" fill="hold">
                            <p:stCondLst>
                              <p:cond delay="8200"/>
                            </p:stCondLst>
                            <p:childTnLst>
                              <p:par>
                                <p:cTn id="132" presetID="31" presetClass="entr" presetSubtype="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300" fill="hold"/>
                                        <p:tgtEl>
                                          <p:spTgt spid="98"/>
                                        </p:tgtEl>
                                        <p:attrNameLst>
                                          <p:attrName>ppt_w</p:attrName>
                                        </p:attrNameLst>
                                      </p:cBhvr>
                                      <p:tavLst>
                                        <p:tav tm="0">
                                          <p:val>
                                            <p:fltVal val="0"/>
                                          </p:val>
                                        </p:tav>
                                        <p:tav tm="100000">
                                          <p:val>
                                            <p:strVal val="#ppt_w"/>
                                          </p:val>
                                        </p:tav>
                                      </p:tavLst>
                                    </p:anim>
                                    <p:anim calcmode="lin" valueType="num">
                                      <p:cBhvr>
                                        <p:cTn id="135" dur="300" fill="hold"/>
                                        <p:tgtEl>
                                          <p:spTgt spid="98"/>
                                        </p:tgtEl>
                                        <p:attrNameLst>
                                          <p:attrName>ppt_h</p:attrName>
                                        </p:attrNameLst>
                                      </p:cBhvr>
                                      <p:tavLst>
                                        <p:tav tm="0">
                                          <p:val>
                                            <p:fltVal val="0"/>
                                          </p:val>
                                        </p:tav>
                                        <p:tav tm="100000">
                                          <p:val>
                                            <p:strVal val="#ppt_h"/>
                                          </p:val>
                                        </p:tav>
                                      </p:tavLst>
                                    </p:anim>
                                    <p:anim calcmode="lin" valueType="num">
                                      <p:cBhvr>
                                        <p:cTn id="136" dur="300" fill="hold"/>
                                        <p:tgtEl>
                                          <p:spTgt spid="98"/>
                                        </p:tgtEl>
                                        <p:attrNameLst>
                                          <p:attrName>style.rotation</p:attrName>
                                        </p:attrNameLst>
                                      </p:cBhvr>
                                      <p:tavLst>
                                        <p:tav tm="0">
                                          <p:val>
                                            <p:fltVal val="90"/>
                                          </p:val>
                                        </p:tav>
                                        <p:tav tm="100000">
                                          <p:val>
                                            <p:fltVal val="0"/>
                                          </p:val>
                                        </p:tav>
                                      </p:tavLst>
                                    </p:anim>
                                    <p:animEffect transition="in" filter="fade">
                                      <p:cBhvr>
                                        <p:cTn id="137" dur="300"/>
                                        <p:tgtEl>
                                          <p:spTgt spid="98"/>
                                        </p:tgtEl>
                                      </p:cBhvr>
                                    </p:animEffect>
                                  </p:childTnLst>
                                </p:cTn>
                              </p:par>
                            </p:childTnLst>
                          </p:cTn>
                        </p:par>
                        <p:par>
                          <p:cTn id="138" fill="hold">
                            <p:stCondLst>
                              <p:cond delay="8500"/>
                            </p:stCondLst>
                            <p:childTnLst>
                              <p:par>
                                <p:cTn id="139" presetID="22" presetClass="entr" presetSubtype="8" fill="hold" grpId="0" nodeType="after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wipe(left)">
                                      <p:cBhvr>
                                        <p:cTn id="141" dur="500"/>
                                        <p:tgtEl>
                                          <p:spTgt spid="92"/>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wipe(left)">
                                      <p:cBhvr>
                                        <p:cTn id="14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2" grpId="0" animBg="1"/>
      <p:bldP spid="83" grpId="0" animBg="1"/>
      <p:bldP spid="84" grpId="0" animBg="1"/>
      <p:bldP spid="85" grpId="0" animBg="1"/>
      <p:bldP spid="86" grpId="0" animBg="1"/>
      <p:bldP spid="87" grpId="0"/>
      <p:bldP spid="88" grpId="0"/>
      <p:bldP spid="90" grpId="0"/>
      <p:bldP spid="91" grpId="0"/>
      <p:bldP spid="92" grpId="0"/>
      <p:bldP spid="93" grpId="0"/>
      <p:bldP spid="94" grpId="0"/>
      <p:bldP spid="95" grpId="0"/>
      <p:bldP spid="96" grpId="0"/>
      <p:bldP spid="97" grpId="0"/>
      <p:bldP spid="98" grpId="0"/>
      <p:bldP spid="99" grpId="0" animBg="1"/>
      <p:bldP spid="101" grpId="0"/>
      <p:bldP spid="102" grpId="0"/>
      <p:bldP spid="3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28653" y="1678417"/>
            <a:ext cx="8460430"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ct val="0"/>
              </a:spcBef>
              <a:buNone/>
            </a:pP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5958652" y="515424"/>
            <a:ext cx="349004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2800" spc="300" dirty="0" smtClean="0">
                <a:solidFill>
                  <a:schemeClr val="bg1"/>
                </a:solidFill>
              </a:rPr>
              <a:t>斯莱特林小组成员</a:t>
            </a:r>
            <a:endParaRPr lang="zh-CN" altLang="en-US" sz="2800" spc="300" dirty="0">
              <a:solidFill>
                <a:schemeClr val="bg1"/>
              </a:solidFill>
            </a:endParaRP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6885973" y="3449406"/>
            <a:ext cx="4161442" cy="32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6902496" y="2897749"/>
            <a:ext cx="138550"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endParaRPr lang="zh-CN" altLang="en-US" sz="20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70" name="矩形 47"/>
          <p:cNvSpPr>
            <a:spLocks noChangeArrowheads="1"/>
          </p:cNvSpPr>
          <p:nvPr/>
        </p:nvSpPr>
        <p:spPr bwMode="auto">
          <a:xfrm>
            <a:off x="6885973" y="5323901"/>
            <a:ext cx="4161442" cy="32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18" name="TextBox 17"/>
          <p:cNvSpPr txBox="1"/>
          <p:nvPr/>
        </p:nvSpPr>
        <p:spPr>
          <a:xfrm>
            <a:off x="3138984" y="6488668"/>
            <a:ext cx="6250675" cy="369332"/>
          </a:xfrm>
          <a:prstGeom prst="rect">
            <a:avLst/>
          </a:prstGeom>
          <a:solidFill>
            <a:schemeClr val="tx1"/>
          </a:solidFill>
        </p:spPr>
        <p:txBody>
          <a:bodyPr wrap="square" rtlCol="0">
            <a:spAutoFit/>
          </a:bodyPr>
          <a:lstStyle/>
          <a:p>
            <a:r>
              <a:rPr lang="zh-CN" altLang="en-US" dirty="0" smtClean="0"/>
              <a:t>啊</a:t>
            </a:r>
            <a:endParaRPr lang="zh-CN" altLang="en-US" dirty="0"/>
          </a:p>
        </p:txBody>
      </p:sp>
      <p:sp>
        <p:nvSpPr>
          <p:cNvPr id="19" name="TextBox 18"/>
          <p:cNvSpPr txBox="1"/>
          <p:nvPr/>
        </p:nvSpPr>
        <p:spPr>
          <a:xfrm>
            <a:off x="2478212" y="3203403"/>
            <a:ext cx="3480440" cy="584775"/>
          </a:xfrm>
          <a:prstGeom prst="rect">
            <a:avLst/>
          </a:prstGeom>
          <a:noFill/>
        </p:spPr>
        <p:txBody>
          <a:bodyPr wrap="none" rtlCol="0">
            <a:spAutoFit/>
          </a:bodyPr>
          <a:lstStyle/>
          <a:p>
            <a:r>
              <a:rPr lang="zh-CN" altLang="en-US" sz="3200" b="1" dirty="0">
                <a:solidFill>
                  <a:schemeClr val="bg1"/>
                </a:solidFill>
              </a:rPr>
              <a:t>项目经理</a:t>
            </a:r>
            <a:r>
              <a:rPr lang="zh-CN" altLang="en-US" sz="3200" b="1" dirty="0" smtClean="0">
                <a:solidFill>
                  <a:schemeClr val="bg1"/>
                </a:solidFill>
              </a:rPr>
              <a:t>：王亚超</a:t>
            </a:r>
            <a:endParaRPr lang="zh-CN" altLang="en-US" sz="3200" b="1" dirty="0">
              <a:solidFill>
                <a:schemeClr val="bg1"/>
              </a:solidFill>
            </a:endParaRPr>
          </a:p>
        </p:txBody>
      </p:sp>
      <p:sp>
        <p:nvSpPr>
          <p:cNvPr id="20" name="TextBox 19"/>
          <p:cNvSpPr txBox="1"/>
          <p:nvPr/>
        </p:nvSpPr>
        <p:spPr>
          <a:xfrm>
            <a:off x="7451677" y="1746914"/>
            <a:ext cx="3070071" cy="523220"/>
          </a:xfrm>
          <a:prstGeom prst="rect">
            <a:avLst/>
          </a:prstGeom>
          <a:noFill/>
        </p:spPr>
        <p:txBody>
          <a:bodyPr wrap="none" rtlCol="0">
            <a:spAutoFit/>
          </a:bodyPr>
          <a:lstStyle/>
          <a:p>
            <a:r>
              <a:rPr lang="zh-CN" altLang="en-US" sz="2800" b="1" dirty="0" smtClean="0">
                <a:solidFill>
                  <a:schemeClr val="bg1"/>
                </a:solidFill>
              </a:rPr>
              <a:t>产品经理：赵艺迪</a:t>
            </a:r>
            <a:endParaRPr lang="zh-CN" altLang="en-US" sz="2800" b="1" dirty="0">
              <a:solidFill>
                <a:schemeClr val="bg1"/>
              </a:solidFill>
            </a:endParaRPr>
          </a:p>
        </p:txBody>
      </p:sp>
      <p:sp>
        <p:nvSpPr>
          <p:cNvPr id="21" name="TextBox 20"/>
          <p:cNvSpPr txBox="1"/>
          <p:nvPr/>
        </p:nvSpPr>
        <p:spPr>
          <a:xfrm>
            <a:off x="7478972" y="2812543"/>
            <a:ext cx="3070071" cy="523220"/>
          </a:xfrm>
          <a:prstGeom prst="rect">
            <a:avLst/>
          </a:prstGeom>
          <a:noFill/>
        </p:spPr>
        <p:txBody>
          <a:bodyPr wrap="none" rtlCol="0">
            <a:spAutoFit/>
          </a:bodyPr>
          <a:lstStyle/>
          <a:p>
            <a:r>
              <a:rPr lang="zh-CN" altLang="en-US" sz="2800" b="1" dirty="0" smtClean="0">
                <a:solidFill>
                  <a:schemeClr val="bg1"/>
                </a:solidFill>
              </a:rPr>
              <a:t>开发工程师：吴森</a:t>
            </a:r>
            <a:endParaRPr lang="zh-CN" altLang="en-US" sz="2800" b="1" dirty="0">
              <a:solidFill>
                <a:schemeClr val="bg1"/>
              </a:solidFill>
            </a:endParaRPr>
          </a:p>
        </p:txBody>
      </p:sp>
      <p:sp>
        <p:nvSpPr>
          <p:cNvPr id="22" name="TextBox 21"/>
          <p:cNvSpPr txBox="1"/>
          <p:nvPr/>
        </p:nvSpPr>
        <p:spPr>
          <a:xfrm>
            <a:off x="7478972" y="3788178"/>
            <a:ext cx="4482317" cy="523220"/>
          </a:xfrm>
          <a:prstGeom prst="rect">
            <a:avLst/>
          </a:prstGeom>
          <a:noFill/>
        </p:spPr>
        <p:txBody>
          <a:bodyPr wrap="none" rtlCol="0">
            <a:spAutoFit/>
          </a:bodyPr>
          <a:lstStyle/>
          <a:p>
            <a:r>
              <a:rPr lang="en-US" altLang="zh-CN" sz="2800" b="1" dirty="0" smtClean="0">
                <a:solidFill>
                  <a:schemeClr val="bg1"/>
                </a:solidFill>
              </a:rPr>
              <a:t>UI</a:t>
            </a:r>
            <a:r>
              <a:rPr lang="zh-CN" altLang="en-US" sz="2800" b="1" dirty="0" smtClean="0">
                <a:solidFill>
                  <a:schemeClr val="bg1"/>
                </a:solidFill>
              </a:rPr>
              <a:t>设计、开发工程师：袁赞</a:t>
            </a:r>
            <a:endParaRPr lang="zh-CN" altLang="en-US" sz="2800" b="1" dirty="0">
              <a:solidFill>
                <a:schemeClr val="bg1"/>
              </a:solidFill>
            </a:endParaRPr>
          </a:p>
        </p:txBody>
      </p:sp>
      <p:sp>
        <p:nvSpPr>
          <p:cNvPr id="23" name="TextBox 22"/>
          <p:cNvSpPr txBox="1"/>
          <p:nvPr/>
        </p:nvSpPr>
        <p:spPr>
          <a:xfrm>
            <a:off x="7478972" y="4876813"/>
            <a:ext cx="3070071" cy="523220"/>
          </a:xfrm>
          <a:prstGeom prst="rect">
            <a:avLst/>
          </a:prstGeom>
          <a:noFill/>
        </p:spPr>
        <p:txBody>
          <a:bodyPr wrap="none" rtlCol="0">
            <a:spAutoFit/>
          </a:bodyPr>
          <a:lstStyle/>
          <a:p>
            <a:r>
              <a:rPr lang="zh-CN" altLang="en-US" sz="2800" b="1" dirty="0" smtClean="0">
                <a:solidFill>
                  <a:schemeClr val="bg1"/>
                </a:solidFill>
              </a:rPr>
              <a:t>测试工程师：康让</a:t>
            </a:r>
            <a:endParaRPr lang="zh-CN" altLang="en-US" sz="2800" b="1" dirty="0">
              <a:solidFill>
                <a:schemeClr val="bg1"/>
              </a:solidFill>
            </a:endParaRPr>
          </a:p>
        </p:txBody>
      </p:sp>
      <p:pic>
        <p:nvPicPr>
          <p:cNvPr id="16" name="图片 15" descr="27323-106.jpg"/>
          <p:cNvPicPr>
            <a:picLocks noChangeAspect="1"/>
          </p:cNvPicPr>
          <p:nvPr/>
        </p:nvPicPr>
        <p:blipFill>
          <a:blip r:embed="rId3" cstate="print"/>
          <a:stretch>
            <a:fillRect/>
          </a:stretch>
        </p:blipFill>
        <p:spPr>
          <a:xfrm>
            <a:off x="0" y="1"/>
            <a:ext cx="1626392" cy="1160060"/>
          </a:xfrm>
          <a:prstGeom prst="rect">
            <a:avLst/>
          </a:prstGeom>
        </p:spPr>
      </p:pic>
    </p:spTree>
    <p:extLst>
      <p:ext uri="{BB962C8B-B14F-4D97-AF65-F5344CB8AC3E}">
        <p14:creationId xmlns:p14="http://schemas.microsoft.com/office/powerpoint/2010/main" val="41156585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par>
                          <p:cTn id="17" fill="hold">
                            <p:stCondLst>
                              <p:cond delay="1500"/>
                            </p:stCondLst>
                            <p:childTnLst>
                              <p:par>
                                <p:cTn id="18" presetID="29"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2"/>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22" dur="500"/>
                                        <p:tgtEl>
                                          <p:spTgt spid="20"/>
                                        </p:tgtEl>
                                      </p:cBhvr>
                                    </p:animEffect>
                                  </p:childTnLst>
                                </p:cTn>
                              </p:par>
                            </p:childTnLst>
                          </p:cTn>
                        </p:par>
                        <p:par>
                          <p:cTn id="23" fill="hold">
                            <p:stCondLst>
                              <p:cond delay="2000"/>
                            </p:stCondLst>
                            <p:childTnLst>
                              <p:par>
                                <p:cTn id="24" presetID="29"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ppt_x</p:attrName>
                                        </p:attrNameLst>
                                      </p:cBhvr>
                                      <p:tavLst>
                                        <p:tav tm="0">
                                          <p:val>
                                            <p:strVal val="#ppt_x-.2"/>
                                          </p:val>
                                        </p:tav>
                                        <p:tav tm="100000">
                                          <p:val>
                                            <p:strVal val="#ppt_x"/>
                                          </p:val>
                                        </p:tav>
                                      </p:tavLst>
                                    </p:anim>
                                    <p:anim calcmode="lin" valueType="num">
                                      <p:cBhvr>
                                        <p:cTn id="27" dur="5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28" dur="500"/>
                                        <p:tgtEl>
                                          <p:spTgt spid="21"/>
                                        </p:tgtEl>
                                      </p:cBhvr>
                                    </p:animEffect>
                                  </p:childTnLst>
                                </p:cTn>
                              </p:par>
                            </p:childTnLst>
                          </p:cTn>
                        </p:par>
                        <p:par>
                          <p:cTn id="29" fill="hold">
                            <p:stCondLst>
                              <p:cond delay="2500"/>
                            </p:stCondLst>
                            <p:childTnLst>
                              <p:par>
                                <p:cTn id="30" presetID="29"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1000" fill="hold"/>
                                        <p:tgtEl>
                                          <p:spTgt spid="22"/>
                                        </p:tgtEl>
                                        <p:attrNameLst>
                                          <p:attrName>ppt_x</p:attrName>
                                        </p:attrNameLst>
                                      </p:cBhvr>
                                      <p:tavLst>
                                        <p:tav tm="0">
                                          <p:val>
                                            <p:strVal val="#ppt_x-.2"/>
                                          </p:val>
                                        </p:tav>
                                        <p:tav tm="100000">
                                          <p:val>
                                            <p:strVal val="#ppt_x"/>
                                          </p:val>
                                        </p:tav>
                                      </p:tavLst>
                                    </p:anim>
                                    <p:anim calcmode="lin" valueType="num">
                                      <p:cBhvr>
                                        <p:cTn id="33"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2"/>
                                        </p:tgtEl>
                                      </p:cBhvr>
                                    </p:animEffect>
                                  </p:childTnLst>
                                </p:cTn>
                              </p:par>
                            </p:childTnLst>
                          </p:cTn>
                        </p:par>
                        <p:par>
                          <p:cTn id="35" fill="hold">
                            <p:stCondLst>
                              <p:cond delay="3500"/>
                            </p:stCondLst>
                            <p:childTnLst>
                              <p:par>
                                <p:cTn id="36" presetID="29"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ppt_x</p:attrName>
                                        </p:attrNameLst>
                                      </p:cBhvr>
                                      <p:tavLst>
                                        <p:tav tm="0">
                                          <p:val>
                                            <p:strVal val="#ppt_x-.2"/>
                                          </p:val>
                                        </p:tav>
                                        <p:tav tm="100000">
                                          <p:val>
                                            <p:strVal val="#ppt_x"/>
                                          </p:val>
                                        </p:tav>
                                      </p:tavLst>
                                    </p:anim>
                                    <p:anim calcmode="lin" valueType="num">
                                      <p:cBhvr>
                                        <p:cTn id="39" dur="5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40" dur="500"/>
                                        <p:tgtEl>
                                          <p:spTgt spid="23"/>
                                        </p:tgtEl>
                                      </p:cBhvr>
                                    </p:animEffect>
                                  </p:childTnLst>
                                </p:cTn>
                              </p:par>
                            </p:childTnLst>
                          </p:cTn>
                        </p:par>
                        <p:par>
                          <p:cTn id="41" fill="hold">
                            <p:stCondLst>
                              <p:cond delay="4000"/>
                            </p:stCondLst>
                            <p:childTnLst>
                              <p:par>
                                <p:cTn id="42" presetID="29"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ppt_x</p:attrName>
                                        </p:attrNameLst>
                                      </p:cBhvr>
                                      <p:tavLst>
                                        <p:tav tm="0">
                                          <p:val>
                                            <p:strVal val="#ppt_x-.2"/>
                                          </p:val>
                                        </p:tav>
                                        <p:tav tm="100000">
                                          <p:val>
                                            <p:strVal val="#ppt_x"/>
                                          </p:val>
                                        </p:tav>
                                      </p:tavLst>
                                    </p:anim>
                                    <p:anim calcmode="lin" valueType="num">
                                      <p:cBhvr>
                                        <p:cTn id="45"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9" grpId="0"/>
      <p:bldP spid="20" grpId="0"/>
      <p:bldP spid="21"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a:spLocks noChangeArrowheads="1"/>
          </p:cNvSpPr>
          <p:nvPr/>
        </p:nvSpPr>
        <p:spPr bwMode="auto">
          <a:xfrm>
            <a:off x="5562867" y="542720"/>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smtClean="0">
                <a:solidFill>
                  <a:schemeClr val="bg1"/>
                </a:solidFill>
                <a:latin typeface="Arial" panose="020B0604020202020204" pitchFamily="34" charset="0"/>
                <a:cs typeface="Arial" panose="020B0604020202020204" pitchFamily="34" charset="0"/>
              </a:rPr>
              <a:t>项目背景</a:t>
            </a:r>
            <a:endParaRPr lang="zh-CN" altLang="en-US" sz="2933" b="1" dirty="0">
              <a:solidFill>
                <a:schemeClr val="bg1"/>
              </a:solidFill>
              <a:latin typeface="Arial" panose="020B0604020202020204" pitchFamily="34" charset="0"/>
              <a:cs typeface="Arial" panose="020B0604020202020204" pitchFamily="34" charset="0"/>
            </a:endParaRPr>
          </a:p>
        </p:txBody>
      </p:sp>
      <p:grpSp>
        <p:nvGrpSpPr>
          <p:cNvPr id="29" name="组合 28"/>
          <p:cNvGrpSpPr/>
          <p:nvPr/>
        </p:nvGrpSpPr>
        <p:grpSpPr>
          <a:xfrm>
            <a:off x="5042950" y="570216"/>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4605923" y="1877212"/>
            <a:ext cx="2557424" cy="907751"/>
            <a:chOff x="3666731" y="1984470"/>
            <a:chExt cx="2636520" cy="1447800"/>
          </a:xfrm>
        </p:grpSpPr>
        <p:sp>
          <p:nvSpPr>
            <p:cNvPr id="33" name="任意多边形 32"/>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Arial" panose="020B0604020202020204" pitchFamily="34" charset="0"/>
                  <a:ea typeface="微软雅黑" pitchFamily="34" charset="-122"/>
                  <a:cs typeface="Arial" panose="020B0604020202020204" pitchFamily="34" charset="0"/>
                </a:rPr>
                <a:t>需求分析</a:t>
              </a:r>
              <a:endParaRPr lang="zh-CN" altLang="en-US" sz="24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34" name="文本框 35"/>
            <p:cNvSpPr txBox="1"/>
            <p:nvPr/>
          </p:nvSpPr>
          <p:spPr>
            <a:xfrm>
              <a:off x="3971726" y="2389297"/>
              <a:ext cx="2230360" cy="474519"/>
            </a:xfrm>
            <a:prstGeom prst="rect">
              <a:avLst/>
            </a:prstGeom>
            <a:noFill/>
          </p:spPr>
          <p:txBody>
            <a:bodyPr wrap="square" rtlCol="0" anchor="ctr">
              <a:spAutoFit/>
            </a:bodyPr>
            <a:lstStyle/>
            <a:p>
              <a:pPr algn="ct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35" name="组合 34"/>
          <p:cNvGrpSpPr/>
          <p:nvPr/>
        </p:nvGrpSpPr>
        <p:grpSpPr>
          <a:xfrm>
            <a:off x="2386516" y="1849917"/>
            <a:ext cx="2557424" cy="907751"/>
            <a:chOff x="1436370" y="1984470"/>
            <a:chExt cx="2636520" cy="1447800"/>
          </a:xfrm>
        </p:grpSpPr>
        <p:sp>
          <p:nvSpPr>
            <p:cNvPr id="36" name="任意多边形 35"/>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37" name="文本框 43"/>
            <p:cNvSpPr txBox="1"/>
            <p:nvPr/>
          </p:nvSpPr>
          <p:spPr>
            <a:xfrm>
              <a:off x="1709209" y="2365161"/>
              <a:ext cx="2293960" cy="697053"/>
            </a:xfrm>
            <a:prstGeom prst="rect">
              <a:avLst/>
            </a:prstGeom>
            <a:noFill/>
          </p:spPr>
          <p:txBody>
            <a:bodyPr wrap="square" rtlCol="0" anchor="ctr">
              <a:spAutoFit/>
            </a:bodyPr>
            <a:lstStyle/>
            <a:p>
              <a:pPr algn="ctr">
                <a:lnSpc>
                  <a:spcPct val="120000"/>
                </a:lnSpc>
              </a:pPr>
              <a:r>
                <a:rPr lang="zh-CN" altLang="en-US" sz="2800" b="1" baseline="-3000" dirty="0" smtClean="0">
                  <a:solidFill>
                    <a:schemeClr val="bg1">
                      <a:lumMod val="95000"/>
                    </a:schemeClr>
                  </a:solidFill>
                  <a:latin typeface="Arial" panose="020B0604020202020204" pitchFamily="34" charset="0"/>
                  <a:ea typeface="微软雅黑" pitchFamily="34" charset="-122"/>
                  <a:cs typeface="Arial" panose="020B0604020202020204" pitchFamily="34" charset="0"/>
                </a:rPr>
                <a:t>严格的市场调研</a:t>
              </a:r>
              <a:endParaRPr lang="zh-CN" altLang="en-US" sz="28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38" name="组合 37"/>
          <p:cNvGrpSpPr/>
          <p:nvPr/>
        </p:nvGrpSpPr>
        <p:grpSpPr>
          <a:xfrm>
            <a:off x="8880964" y="1877212"/>
            <a:ext cx="2557424" cy="907751"/>
            <a:chOff x="8127453" y="1984470"/>
            <a:chExt cx="2636520" cy="1447800"/>
          </a:xfrm>
        </p:grpSpPr>
        <p:sp>
          <p:nvSpPr>
            <p:cNvPr id="39" name="任意多边形 38"/>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40" name="文本框 46"/>
            <p:cNvSpPr txBox="1"/>
            <p:nvPr/>
          </p:nvSpPr>
          <p:spPr>
            <a:xfrm>
              <a:off x="8439016" y="2389297"/>
              <a:ext cx="2230360" cy="605421"/>
            </a:xfrm>
            <a:prstGeom prst="rect">
              <a:avLst/>
            </a:prstGeom>
            <a:noFill/>
          </p:spPr>
          <p:txBody>
            <a:bodyPr wrap="square" rtlCol="0" anchor="ctr">
              <a:spAutoFit/>
            </a:bodyPr>
            <a:lstStyle/>
            <a:p>
              <a:pPr algn="ctr"/>
              <a:r>
                <a:rPr lang="zh-CN" altLang="en-US" sz="2800" b="1" baseline="-3000" dirty="0" smtClean="0">
                  <a:solidFill>
                    <a:schemeClr val="bg1"/>
                  </a:solidFill>
                  <a:latin typeface="Arial" panose="020B0604020202020204" pitchFamily="34" charset="0"/>
                  <a:ea typeface="微软雅黑" pitchFamily="34" charset="-122"/>
                  <a:cs typeface="Arial" panose="020B0604020202020204" pitchFamily="34" charset="0"/>
                </a:rPr>
                <a:t>代码编写</a:t>
              </a:r>
              <a:endParaRPr lang="zh-CN" altLang="en-US" sz="28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grpSp>
        <p:nvGrpSpPr>
          <p:cNvPr id="41" name="组合 40"/>
          <p:cNvGrpSpPr/>
          <p:nvPr/>
        </p:nvGrpSpPr>
        <p:grpSpPr>
          <a:xfrm>
            <a:off x="6743443" y="1877212"/>
            <a:ext cx="2557424" cy="907751"/>
            <a:chOff x="5897092" y="1984470"/>
            <a:chExt cx="2636520" cy="1447800"/>
          </a:xfrm>
        </p:grpSpPr>
        <p:sp>
          <p:nvSpPr>
            <p:cNvPr id="42" name="任意多边形 41"/>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43" name="文本框 49"/>
            <p:cNvSpPr txBox="1"/>
            <p:nvPr/>
          </p:nvSpPr>
          <p:spPr>
            <a:xfrm>
              <a:off x="6227711" y="2365166"/>
              <a:ext cx="2205655" cy="649705"/>
            </a:xfrm>
            <a:prstGeom prst="rect">
              <a:avLst/>
            </a:prstGeom>
            <a:noFill/>
          </p:spPr>
          <p:txBody>
            <a:bodyPr wrap="square" rtlCol="0" anchor="ctr">
              <a:spAutoFit/>
            </a:bodyPr>
            <a:lstStyle/>
            <a:p>
              <a:pPr algn="ctr">
                <a:lnSpc>
                  <a:spcPct val="120000"/>
                </a:lnSpc>
              </a:pPr>
              <a:r>
                <a:rPr lang="zh-CN" altLang="en-US" sz="2800" b="1" baseline="-3000" dirty="0" smtClean="0">
                  <a:solidFill>
                    <a:schemeClr val="bg1"/>
                  </a:solidFill>
                  <a:latin typeface="Arial" panose="020B0604020202020204" pitchFamily="34" charset="0"/>
                  <a:ea typeface="微软雅黑" pitchFamily="34" charset="-122"/>
                  <a:cs typeface="Arial" panose="020B0604020202020204" pitchFamily="34" charset="0"/>
                </a:rPr>
                <a:t>项目模块分析</a:t>
              </a:r>
              <a:endParaRPr lang="zh-CN" altLang="en-US" sz="28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cxnSp>
        <p:nvCxnSpPr>
          <p:cNvPr id="53" name="直接连接符 8"/>
          <p:cNvCxnSpPr/>
          <p:nvPr/>
        </p:nvCxnSpPr>
        <p:spPr>
          <a:xfrm>
            <a:off x="2147070" y="3496556"/>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56597" y="3753134"/>
            <a:ext cx="8188657" cy="2862322"/>
          </a:xfrm>
          <a:prstGeom prst="rect">
            <a:avLst/>
          </a:prstGeom>
          <a:noFill/>
        </p:spPr>
        <p:txBody>
          <a:bodyPr wrap="square" rtlCol="0">
            <a:spAutoFit/>
          </a:bodyPr>
          <a:lstStyle/>
          <a:p>
            <a:r>
              <a:rPr lang="zh-CN" altLang="en-US" sz="2000" dirty="0" smtClean="0">
                <a:solidFill>
                  <a:schemeClr val="bg1"/>
                </a:solidFill>
              </a:rPr>
              <a:t>        如今的校园超市已经逐渐遍及到我们的生活当中，但是大多数超市不能有效的管理每一种商品，盈利结算速度慢，容易出现营业差错，不宜进行商品调价，盘点效率底等。随着超市形态的高速发展，其经营管理也变的愈加复杂，日常所需处理的数据量也逐渐增大，商业运转的中间环节也越来越多，原始的人工管理已无法应对这复杂的市场。故结合现状开发一个校园超市商品管理系统，通过由校园超市管理员以比较低的价格租用该系统能更好的管理人力财力资源，在节约成本的同时还可以实现盈利，达到双赢的效果。</a:t>
            </a:r>
          </a:p>
          <a:p>
            <a:endParaRPr lang="zh-CN" altLang="en-US" sz="2000" dirty="0">
              <a:solidFill>
                <a:schemeClr val="bg1"/>
              </a:solidFill>
            </a:endParaRPr>
          </a:p>
        </p:txBody>
      </p:sp>
      <p:sp>
        <p:nvSpPr>
          <p:cNvPr id="20" name="TextBox 19"/>
          <p:cNvSpPr txBox="1"/>
          <p:nvPr/>
        </p:nvSpPr>
        <p:spPr>
          <a:xfrm>
            <a:off x="3098041" y="6488668"/>
            <a:ext cx="6237028" cy="369332"/>
          </a:xfrm>
          <a:prstGeom prst="rect">
            <a:avLst/>
          </a:prstGeom>
          <a:solidFill>
            <a:schemeClr val="tx1"/>
          </a:solidFill>
        </p:spPr>
        <p:txBody>
          <a:bodyPr wrap="square" rtlCol="0">
            <a:spAutoFit/>
          </a:bodyPr>
          <a:lstStyle/>
          <a:p>
            <a:r>
              <a:rPr lang="zh-CN" altLang="en-US" dirty="0" smtClean="0"/>
              <a:t>啊</a:t>
            </a:r>
            <a:endParaRPr lang="zh-CN" altLang="en-US" dirty="0"/>
          </a:p>
        </p:txBody>
      </p:sp>
      <p:pic>
        <p:nvPicPr>
          <p:cNvPr id="21" name="图片 20" descr="89301-106.jpg"/>
          <p:cNvPicPr>
            <a:picLocks noChangeAspect="1"/>
          </p:cNvPicPr>
          <p:nvPr/>
        </p:nvPicPr>
        <p:blipFill>
          <a:blip r:embed="rId3" cstate="print"/>
          <a:stretch>
            <a:fillRect/>
          </a:stretch>
        </p:blipFill>
        <p:spPr>
          <a:xfrm>
            <a:off x="163773" y="212463"/>
            <a:ext cx="1442693" cy="1002188"/>
          </a:xfrm>
          <a:prstGeom prst="rect">
            <a:avLst/>
          </a:prstGeom>
        </p:spPr>
      </p:pic>
    </p:spTree>
    <p:extLst>
      <p:ext uri="{BB962C8B-B14F-4D97-AF65-F5344CB8AC3E}">
        <p14:creationId xmlns:p14="http://schemas.microsoft.com/office/powerpoint/2010/main" val="4444563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400" fill="hold"/>
                                        <p:tgtEl>
                                          <p:spTgt spid="35"/>
                                        </p:tgtEl>
                                        <p:attrNameLst>
                                          <p:attrName>ppt_x</p:attrName>
                                        </p:attrNameLst>
                                      </p:cBhvr>
                                      <p:tavLst>
                                        <p:tav tm="0">
                                          <p:val>
                                            <p:strVal val="0-#ppt_w/2"/>
                                          </p:val>
                                        </p:tav>
                                        <p:tav tm="100000">
                                          <p:val>
                                            <p:strVal val="#ppt_x"/>
                                          </p:val>
                                        </p:tav>
                                      </p:tavLst>
                                    </p:anim>
                                    <p:anim calcmode="lin" valueType="num">
                                      <p:cBhvr additive="base">
                                        <p:cTn id="21" dur="400" fill="hold"/>
                                        <p:tgtEl>
                                          <p:spTgt spid="35"/>
                                        </p:tgtEl>
                                        <p:attrNameLst>
                                          <p:attrName>ppt_y</p:attrName>
                                        </p:attrNameLst>
                                      </p:cBhvr>
                                      <p:tavLst>
                                        <p:tav tm="0">
                                          <p:val>
                                            <p:strVal val="#ppt_y"/>
                                          </p:val>
                                        </p:tav>
                                        <p:tav tm="100000">
                                          <p:val>
                                            <p:strVal val="#ppt_y"/>
                                          </p:val>
                                        </p:tav>
                                      </p:tavLst>
                                    </p:anim>
                                  </p:childTnLst>
                                </p:cTn>
                              </p:par>
                            </p:childTnLst>
                          </p:cTn>
                        </p:par>
                        <p:par>
                          <p:cTn id="22" fill="hold">
                            <p:stCondLst>
                              <p:cond delay="1900"/>
                            </p:stCondLst>
                            <p:childTnLst>
                              <p:par>
                                <p:cTn id="23" presetID="1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400"/>
                                        <p:tgtEl>
                                          <p:spTgt spid="32"/>
                                        </p:tgtEl>
                                        <p:attrNameLst>
                                          <p:attrName>ppt_x</p:attrName>
                                        </p:attrNameLst>
                                      </p:cBhvr>
                                      <p:tavLst>
                                        <p:tav tm="0">
                                          <p:val>
                                            <p:strVal val="#ppt_x-#ppt_w*1.125000"/>
                                          </p:val>
                                        </p:tav>
                                        <p:tav tm="100000">
                                          <p:val>
                                            <p:strVal val="#ppt_x"/>
                                          </p:val>
                                        </p:tav>
                                      </p:tavLst>
                                    </p:anim>
                                    <p:animEffect transition="in" filter="wipe(right)">
                                      <p:cBhvr>
                                        <p:cTn id="26" dur="400"/>
                                        <p:tgtEl>
                                          <p:spTgt spid="32"/>
                                        </p:tgtEl>
                                      </p:cBhvr>
                                    </p:animEffect>
                                  </p:childTnLst>
                                </p:cTn>
                              </p:par>
                            </p:childTnLst>
                          </p:cTn>
                        </p:par>
                        <p:par>
                          <p:cTn id="27" fill="hold">
                            <p:stCondLst>
                              <p:cond delay="2300"/>
                            </p:stCondLst>
                            <p:childTnLst>
                              <p:par>
                                <p:cTn id="28" presetID="12" presetClass="entr" presetSubtype="8"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400"/>
                                        <p:tgtEl>
                                          <p:spTgt spid="41"/>
                                        </p:tgtEl>
                                        <p:attrNameLst>
                                          <p:attrName>ppt_x</p:attrName>
                                        </p:attrNameLst>
                                      </p:cBhvr>
                                      <p:tavLst>
                                        <p:tav tm="0">
                                          <p:val>
                                            <p:strVal val="#ppt_x-#ppt_w*1.125000"/>
                                          </p:val>
                                        </p:tav>
                                        <p:tav tm="100000">
                                          <p:val>
                                            <p:strVal val="#ppt_x"/>
                                          </p:val>
                                        </p:tav>
                                      </p:tavLst>
                                    </p:anim>
                                    <p:animEffect transition="in" filter="wipe(right)">
                                      <p:cBhvr>
                                        <p:cTn id="31" dur="400"/>
                                        <p:tgtEl>
                                          <p:spTgt spid="41"/>
                                        </p:tgtEl>
                                      </p:cBhvr>
                                    </p:animEffect>
                                  </p:childTnLst>
                                </p:cTn>
                              </p:par>
                            </p:childTnLst>
                          </p:cTn>
                        </p:par>
                        <p:par>
                          <p:cTn id="32" fill="hold">
                            <p:stCondLst>
                              <p:cond delay="2700"/>
                            </p:stCondLst>
                            <p:childTnLst>
                              <p:par>
                                <p:cTn id="33" presetID="1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400"/>
                                        <p:tgtEl>
                                          <p:spTgt spid="38"/>
                                        </p:tgtEl>
                                        <p:attrNameLst>
                                          <p:attrName>ppt_x</p:attrName>
                                        </p:attrNameLst>
                                      </p:cBhvr>
                                      <p:tavLst>
                                        <p:tav tm="0">
                                          <p:val>
                                            <p:strVal val="#ppt_x-#ppt_w*1.125000"/>
                                          </p:val>
                                        </p:tav>
                                        <p:tav tm="100000">
                                          <p:val>
                                            <p:strVal val="#ppt_x"/>
                                          </p:val>
                                        </p:tav>
                                      </p:tavLst>
                                    </p:anim>
                                    <p:animEffect transition="in" filter="wipe(right)">
                                      <p:cBhvr>
                                        <p:cTn id="36" dur="400"/>
                                        <p:tgtEl>
                                          <p:spTgt spid="38"/>
                                        </p:tgtEl>
                                      </p:cBhvr>
                                    </p:animEffect>
                                  </p:childTnLst>
                                </p:cTn>
                              </p:par>
                            </p:childTnLst>
                          </p:cTn>
                        </p:par>
                        <p:par>
                          <p:cTn id="37" fill="hold">
                            <p:stCondLst>
                              <p:cond delay="3100"/>
                            </p:stCondLst>
                            <p:childTnLst>
                              <p:par>
                                <p:cTn id="38" presetID="16" presetClass="entr" presetSubtype="37"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barn(outVertical)">
                                      <p:cBhvr>
                                        <p:cTn id="40" dur="750"/>
                                        <p:tgtEl>
                                          <p:spTgt spid="53"/>
                                        </p:tgtEl>
                                      </p:cBhvr>
                                    </p:animEffect>
                                  </p:childTnLst>
                                </p:cTn>
                              </p:par>
                            </p:childTnLst>
                          </p:cTn>
                        </p:par>
                        <p:par>
                          <p:cTn id="41" fill="hold">
                            <p:stCondLst>
                              <p:cond delay="3850"/>
                            </p:stCondLst>
                            <p:childTnLst>
                              <p:par>
                                <p:cTn id="42" presetID="10" presetClass="entr" presetSubtype="0" fill="hold" nodeType="after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2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smtClean="0">
                <a:solidFill>
                  <a:schemeClr val="bg1"/>
                </a:solidFill>
                <a:latin typeface="Arial" panose="020B0604020202020204" pitchFamily="34" charset="0"/>
                <a:cs typeface="Arial" panose="020B0604020202020204" pitchFamily="34" charset="0"/>
              </a:rPr>
              <a:t>功能介绍</a:t>
            </a:r>
            <a:endParaRPr lang="zh-CN" altLang="en-US" sz="2933" b="1" dirty="0">
              <a:solidFill>
                <a:schemeClr val="bg1"/>
              </a:solidFill>
              <a:latin typeface="Arial" panose="020B0604020202020204" pitchFamily="34" charset="0"/>
              <a:cs typeface="Arial" panose="020B0604020202020204" pitchFamily="34" charset="0"/>
            </a:endParaRPr>
          </a:p>
        </p:txBody>
      </p:sp>
      <p:sp>
        <p:nvSpPr>
          <p:cNvPr id="57" name="TextBox 56"/>
          <p:cNvSpPr txBox="1"/>
          <p:nvPr/>
        </p:nvSpPr>
        <p:spPr>
          <a:xfrm>
            <a:off x="2256199" y="2518018"/>
            <a:ext cx="3000028" cy="599750"/>
          </a:xfrm>
          <a:prstGeom prst="rect">
            <a:avLst/>
          </a:prstGeom>
          <a:noFill/>
        </p:spPr>
        <p:txBody>
          <a:bodyPr wrap="square" lIns="81887" tIns="40943" rIns="81887" bIns="40943" rtlCol="0">
            <a:spAutoFit/>
          </a:bodyPr>
          <a:lstStyle/>
          <a:p>
            <a:pPr algn="just">
              <a:lnSpc>
                <a:spcPct val="120000"/>
              </a:lnSpc>
            </a:pPr>
            <a:r>
              <a:rPr lang="zh-CN" altLang="en-US" sz="1400" dirty="0" smtClean="0">
                <a:solidFill>
                  <a:schemeClr val="bg1"/>
                </a:solidFill>
                <a:latin typeface="微软雅黑" pitchFamily="34" charset="-122"/>
                <a:ea typeface="微软雅黑" pitchFamily="34" charset="-122"/>
              </a:rPr>
              <a:t>根据商家需要购入</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删除</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修改自己的商品</a:t>
            </a:r>
            <a:endParaRPr lang="zh-CN" altLang="en-US" sz="1400" dirty="0">
              <a:solidFill>
                <a:schemeClr val="bg1"/>
              </a:solidFill>
              <a:latin typeface="微软雅黑" pitchFamily="34" charset="-122"/>
              <a:ea typeface="微软雅黑" pitchFamily="34" charset="-122"/>
            </a:endParaRPr>
          </a:p>
        </p:txBody>
      </p:sp>
      <p:sp>
        <p:nvSpPr>
          <p:cNvPr id="58" name="TextBox 57"/>
          <p:cNvSpPr txBox="1"/>
          <p:nvPr/>
        </p:nvSpPr>
        <p:spPr>
          <a:xfrm>
            <a:off x="2548455" y="2115336"/>
            <a:ext cx="2707775" cy="430879"/>
          </a:xfrm>
          <a:prstGeom prst="rect">
            <a:avLst/>
          </a:prstGeom>
        </p:spPr>
        <p:txBody>
          <a:bodyPr wrap="none" lIns="91431" tIns="45716" rIns="91431" bIns="45716">
            <a:spAutoFit/>
          </a:bodyPr>
          <a:lstStyle>
            <a:defPPr>
              <a:defRPr lang="zh-CN"/>
            </a:defPPr>
            <a:lvl1pPr algn="ctr">
              <a:defRPr sz="2200" b="1">
                <a:solidFill>
                  <a:schemeClr val="tx1">
                    <a:lumMod val="65000"/>
                    <a:lumOff val="35000"/>
                  </a:schemeClr>
                </a:solidFill>
                <a:latin typeface="微软雅黑" pitchFamily="34" charset="-122"/>
                <a:ea typeface="微软雅黑" pitchFamily="34" charset="-122"/>
              </a:defRPr>
            </a:lvl1pPr>
          </a:lstStyle>
          <a:p>
            <a:pPr algn="r"/>
            <a:r>
              <a:rPr lang="zh-CN" altLang="en-US" dirty="0" smtClean="0">
                <a:solidFill>
                  <a:schemeClr val="bg1"/>
                </a:solidFill>
              </a:rPr>
              <a:t>添加</a:t>
            </a:r>
            <a:r>
              <a:rPr lang="en-US" altLang="zh-CN" dirty="0" smtClean="0">
                <a:solidFill>
                  <a:schemeClr val="bg1"/>
                </a:solidFill>
              </a:rPr>
              <a:t>/</a:t>
            </a:r>
            <a:r>
              <a:rPr lang="zh-CN" altLang="en-US" dirty="0" smtClean="0">
                <a:solidFill>
                  <a:schemeClr val="bg1"/>
                </a:solidFill>
              </a:rPr>
              <a:t>删除</a:t>
            </a:r>
            <a:r>
              <a:rPr lang="en-US" altLang="zh-CN" dirty="0" smtClean="0">
                <a:solidFill>
                  <a:schemeClr val="bg1"/>
                </a:solidFill>
              </a:rPr>
              <a:t>/</a:t>
            </a:r>
            <a:r>
              <a:rPr lang="zh-CN" altLang="en-US" dirty="0" smtClean="0">
                <a:solidFill>
                  <a:schemeClr val="bg1"/>
                </a:solidFill>
              </a:rPr>
              <a:t>修改商品</a:t>
            </a:r>
            <a:endParaRPr lang="zh-CN" altLang="en-US" dirty="0">
              <a:solidFill>
                <a:schemeClr val="bg1"/>
              </a:solidFill>
            </a:endParaRPr>
          </a:p>
        </p:txBody>
      </p:sp>
      <p:sp>
        <p:nvSpPr>
          <p:cNvPr id="59" name="TextBox 58"/>
          <p:cNvSpPr txBox="1"/>
          <p:nvPr/>
        </p:nvSpPr>
        <p:spPr>
          <a:xfrm>
            <a:off x="8620967" y="2518018"/>
            <a:ext cx="3000028"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solidFill>
                  <a:schemeClr val="bg1"/>
                </a:solidFill>
              </a:rPr>
              <a:t>用户可以根据自己的销售情况及时更新自己商品的进货出货，方便统计</a:t>
            </a:r>
            <a:endParaRPr lang="zh-CN" altLang="en-US" dirty="0">
              <a:solidFill>
                <a:schemeClr val="bg1"/>
              </a:solidFill>
            </a:endParaRPr>
          </a:p>
        </p:txBody>
      </p:sp>
      <p:sp>
        <p:nvSpPr>
          <p:cNvPr id="60" name="TextBox 59"/>
          <p:cNvSpPr txBox="1"/>
          <p:nvPr/>
        </p:nvSpPr>
        <p:spPr>
          <a:xfrm>
            <a:off x="8608088" y="2115336"/>
            <a:ext cx="1031033" cy="430879"/>
          </a:xfrm>
          <a:prstGeom prst="rect">
            <a:avLst/>
          </a:prstGeom>
        </p:spPr>
        <p:txBody>
          <a:bodyPr wrap="none" lIns="91431" tIns="45716" rIns="91431" bIns="45716">
            <a:spAutoFit/>
          </a:bodyPr>
          <a:lstStyle>
            <a:defPPr>
              <a:defRPr lang="zh-CN"/>
            </a:defPPr>
            <a:lvl1pPr algn="r">
              <a:defRPr sz="2200" b="1">
                <a:solidFill>
                  <a:schemeClr val="tx1">
                    <a:lumMod val="65000"/>
                    <a:lumOff val="35000"/>
                  </a:schemeClr>
                </a:solidFill>
                <a:latin typeface="微软雅黑" pitchFamily="34" charset="-122"/>
                <a:ea typeface="微软雅黑" pitchFamily="34" charset="-122"/>
              </a:defRPr>
            </a:lvl1pPr>
          </a:lstStyle>
          <a:p>
            <a:pPr algn="l"/>
            <a:r>
              <a:rPr lang="zh-CN" altLang="en-US" dirty="0" smtClean="0">
                <a:solidFill>
                  <a:schemeClr val="bg1"/>
                </a:solidFill>
              </a:rPr>
              <a:t>进出货</a:t>
            </a:r>
            <a:endParaRPr lang="zh-CN" altLang="en-US" dirty="0">
              <a:solidFill>
                <a:schemeClr val="bg1"/>
              </a:solidFill>
            </a:endParaRPr>
          </a:p>
        </p:txBody>
      </p:sp>
      <p:sp>
        <p:nvSpPr>
          <p:cNvPr id="61" name="TextBox 60"/>
          <p:cNvSpPr txBox="1"/>
          <p:nvPr/>
        </p:nvSpPr>
        <p:spPr>
          <a:xfrm>
            <a:off x="2256199" y="4239913"/>
            <a:ext cx="3000028"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solidFill>
                  <a:schemeClr val="bg1"/>
                </a:solidFill>
              </a:rPr>
              <a:t>不仅能随时查看不同时间段的销量，利润排行；还能通过扇形图，柱形图直观地看出销量利润占比及数量</a:t>
            </a:r>
            <a:endParaRPr lang="zh-CN" altLang="en-US" dirty="0">
              <a:solidFill>
                <a:schemeClr val="bg1"/>
              </a:solidFill>
            </a:endParaRPr>
          </a:p>
        </p:txBody>
      </p:sp>
      <p:sp>
        <p:nvSpPr>
          <p:cNvPr id="62" name="TextBox 61"/>
          <p:cNvSpPr txBox="1"/>
          <p:nvPr/>
        </p:nvSpPr>
        <p:spPr>
          <a:xfrm>
            <a:off x="3378814" y="3825269"/>
            <a:ext cx="1877419" cy="430879"/>
          </a:xfrm>
          <a:prstGeom prst="rect">
            <a:avLst/>
          </a:prstGeom>
        </p:spPr>
        <p:txBody>
          <a:bodyPr wrap="none" lIns="91431" tIns="45716" rIns="91431" bIns="45716">
            <a:spAutoFit/>
          </a:bodyPr>
          <a:lstStyle>
            <a:defPPr>
              <a:defRPr lang="zh-CN"/>
            </a:defPPr>
            <a:lvl1pPr algn="r">
              <a:defRPr sz="2200" b="1">
                <a:solidFill>
                  <a:schemeClr val="tx1">
                    <a:lumMod val="65000"/>
                    <a:lumOff val="35000"/>
                  </a:schemeClr>
                </a:solidFill>
                <a:latin typeface="微软雅黑" pitchFamily="34" charset="-122"/>
                <a:ea typeface="微软雅黑" pitchFamily="34" charset="-122"/>
              </a:defRPr>
            </a:lvl1pPr>
          </a:lstStyle>
          <a:p>
            <a:r>
              <a:rPr lang="zh-CN" altLang="en-US" dirty="0" smtClean="0">
                <a:solidFill>
                  <a:schemeClr val="bg1"/>
                </a:solidFill>
              </a:rPr>
              <a:t>商品销售规律</a:t>
            </a:r>
            <a:endParaRPr lang="zh-CN" altLang="en-US" dirty="0">
              <a:solidFill>
                <a:schemeClr val="bg1"/>
              </a:solidFill>
            </a:endParaRPr>
          </a:p>
        </p:txBody>
      </p:sp>
      <p:sp>
        <p:nvSpPr>
          <p:cNvPr id="63" name="TextBox 62"/>
          <p:cNvSpPr txBox="1"/>
          <p:nvPr/>
        </p:nvSpPr>
        <p:spPr>
          <a:xfrm>
            <a:off x="8716501" y="4212617"/>
            <a:ext cx="3000028" cy="599750"/>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solidFill>
                  <a:schemeClr val="bg1"/>
                </a:solidFill>
              </a:rPr>
              <a:t>对</a:t>
            </a:r>
            <a:r>
              <a:rPr lang="zh-CN" altLang="en-US" dirty="0">
                <a:solidFill>
                  <a:schemeClr val="bg1"/>
                </a:solidFill>
              </a:rPr>
              <a:t>添加</a:t>
            </a:r>
            <a:r>
              <a:rPr lang="zh-CN" altLang="en-US" dirty="0" smtClean="0">
                <a:solidFill>
                  <a:schemeClr val="bg1"/>
                </a:solidFill>
              </a:rPr>
              <a:t>用户</a:t>
            </a:r>
            <a:r>
              <a:rPr lang="en-US" altLang="zh-CN" dirty="0" smtClean="0">
                <a:solidFill>
                  <a:schemeClr val="bg1"/>
                </a:solidFill>
              </a:rPr>
              <a:t>/</a:t>
            </a:r>
            <a:r>
              <a:rPr lang="zh-CN" altLang="en-US" dirty="0" smtClean="0">
                <a:solidFill>
                  <a:schemeClr val="bg1"/>
                </a:solidFill>
              </a:rPr>
              <a:t>修改用户信息实现科学化管理</a:t>
            </a:r>
            <a:endParaRPr lang="zh-CN" altLang="en-US" dirty="0">
              <a:solidFill>
                <a:schemeClr val="bg1"/>
              </a:solidFill>
            </a:endParaRPr>
          </a:p>
        </p:txBody>
      </p:sp>
      <p:sp>
        <p:nvSpPr>
          <p:cNvPr id="64" name="TextBox 63"/>
          <p:cNvSpPr txBox="1"/>
          <p:nvPr/>
        </p:nvSpPr>
        <p:spPr>
          <a:xfrm>
            <a:off x="8757444" y="3825269"/>
            <a:ext cx="1313162" cy="430879"/>
          </a:xfrm>
          <a:prstGeom prst="rect">
            <a:avLst/>
          </a:prstGeom>
        </p:spPr>
        <p:txBody>
          <a:bodyPr wrap="none" lIns="91431" tIns="45716" rIns="91431" bIns="45716">
            <a:spAutoFit/>
          </a:bodyPr>
          <a:lstStyle>
            <a:defPPr>
              <a:defRPr lang="zh-CN"/>
            </a:defPPr>
            <a:lvl1pPr>
              <a:defRPr sz="2200" b="1">
                <a:solidFill>
                  <a:schemeClr val="tx1">
                    <a:lumMod val="65000"/>
                    <a:lumOff val="35000"/>
                  </a:schemeClr>
                </a:solidFill>
                <a:latin typeface="微软雅黑" pitchFamily="34" charset="-122"/>
                <a:ea typeface="微软雅黑" pitchFamily="34" charset="-122"/>
              </a:defRPr>
            </a:lvl1pPr>
          </a:lstStyle>
          <a:p>
            <a:r>
              <a:rPr lang="zh-CN" altLang="en-US" dirty="0" smtClean="0">
                <a:solidFill>
                  <a:schemeClr val="bg1"/>
                </a:solidFill>
              </a:rPr>
              <a:t>管理用户</a:t>
            </a:r>
            <a:endParaRPr lang="zh-CN" altLang="en-US" dirty="0">
              <a:solidFill>
                <a:schemeClr val="bg1"/>
              </a:solidFill>
            </a:endParaRPr>
          </a:p>
        </p:txBody>
      </p:sp>
      <p:grpSp>
        <p:nvGrpSpPr>
          <p:cNvPr id="66" name="组合 65"/>
          <p:cNvGrpSpPr/>
          <p:nvPr/>
        </p:nvGrpSpPr>
        <p:grpSpPr>
          <a:xfrm>
            <a:off x="5042950" y="570216"/>
            <a:ext cx="263341" cy="395013"/>
            <a:chOff x="5284519" y="1508166"/>
            <a:chExt cx="213756" cy="427512"/>
          </a:xfrm>
        </p:grpSpPr>
        <p:cxnSp>
          <p:nvCxnSpPr>
            <p:cNvPr id="67" name="直接连接符 66"/>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3111690" y="6488668"/>
            <a:ext cx="6250674" cy="369332"/>
          </a:xfrm>
          <a:prstGeom prst="rect">
            <a:avLst/>
          </a:prstGeom>
          <a:solidFill>
            <a:schemeClr val="tx1"/>
          </a:solidFill>
        </p:spPr>
        <p:txBody>
          <a:bodyPr wrap="square" rtlCol="0">
            <a:spAutoFit/>
          </a:bodyPr>
          <a:lstStyle/>
          <a:p>
            <a:r>
              <a:rPr lang="zh-CN" altLang="en-US" dirty="0" smtClean="0"/>
              <a:t>啊</a:t>
            </a:r>
            <a:endParaRPr lang="zh-CN" altLang="en-US" dirty="0"/>
          </a:p>
        </p:txBody>
      </p:sp>
      <p:grpSp>
        <p:nvGrpSpPr>
          <p:cNvPr id="28" name="组合 27"/>
          <p:cNvGrpSpPr/>
          <p:nvPr/>
        </p:nvGrpSpPr>
        <p:grpSpPr>
          <a:xfrm>
            <a:off x="5430240" y="1864225"/>
            <a:ext cx="1188923" cy="1302056"/>
            <a:chOff x="3693695" y="1876644"/>
            <a:chExt cx="838200" cy="838200"/>
          </a:xfrm>
        </p:grpSpPr>
        <p:sp>
          <p:nvSpPr>
            <p:cNvPr id="29" name="Rounded Rectangle 5"/>
            <p:cNvSpPr/>
            <p:nvPr/>
          </p:nvSpPr>
          <p:spPr>
            <a:xfrm>
              <a:off x="3693695" y="1876644"/>
              <a:ext cx="838200" cy="8382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38"/>
            <p:cNvGrpSpPr/>
            <p:nvPr/>
          </p:nvGrpSpPr>
          <p:grpSpPr>
            <a:xfrm>
              <a:off x="3898158" y="2053653"/>
              <a:ext cx="429274" cy="484183"/>
              <a:chOff x="5513440" y="1766202"/>
              <a:chExt cx="429274" cy="484183"/>
            </a:xfrm>
            <a:solidFill>
              <a:schemeClr val="bg1"/>
            </a:solidFill>
          </p:grpSpPr>
          <p:sp>
            <p:nvSpPr>
              <p:cNvPr id="31"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 name="组合 33"/>
          <p:cNvGrpSpPr/>
          <p:nvPr/>
        </p:nvGrpSpPr>
        <p:grpSpPr>
          <a:xfrm>
            <a:off x="6777206" y="1828800"/>
            <a:ext cx="1343212" cy="1323832"/>
            <a:chOff x="6226075" y="3225466"/>
            <a:chExt cx="838200" cy="838200"/>
          </a:xfrm>
        </p:grpSpPr>
        <p:sp>
          <p:nvSpPr>
            <p:cNvPr id="35" name="Rounded Rectangle 17"/>
            <p:cNvSpPr/>
            <p:nvPr/>
          </p:nvSpPr>
          <p:spPr>
            <a:xfrm>
              <a:off x="6226075" y="3225466"/>
              <a:ext cx="838200" cy="8382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9"/>
            <p:cNvGrpSpPr/>
            <p:nvPr/>
          </p:nvGrpSpPr>
          <p:grpSpPr>
            <a:xfrm>
              <a:off x="6482949" y="3448336"/>
              <a:ext cx="324452" cy="406813"/>
              <a:chOff x="5106627" y="2260366"/>
              <a:chExt cx="324452" cy="406813"/>
            </a:xfrm>
            <a:solidFill>
              <a:schemeClr val="bg1"/>
            </a:solidFill>
          </p:grpSpPr>
          <p:sp>
            <p:nvSpPr>
              <p:cNvPr id="37"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 name="组合 40"/>
          <p:cNvGrpSpPr/>
          <p:nvPr/>
        </p:nvGrpSpPr>
        <p:grpSpPr>
          <a:xfrm>
            <a:off x="5390866" y="3611760"/>
            <a:ext cx="1255594" cy="1260489"/>
            <a:chOff x="8799095" y="1876644"/>
            <a:chExt cx="838200" cy="838200"/>
          </a:xfrm>
        </p:grpSpPr>
        <p:sp>
          <p:nvSpPr>
            <p:cNvPr id="42" name="Rounded Rectangle 13"/>
            <p:cNvSpPr/>
            <p:nvPr/>
          </p:nvSpPr>
          <p:spPr>
            <a:xfrm>
              <a:off x="8799095" y="1876644"/>
              <a:ext cx="838200" cy="8382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组合 43"/>
          <p:cNvGrpSpPr/>
          <p:nvPr/>
        </p:nvGrpSpPr>
        <p:grpSpPr>
          <a:xfrm>
            <a:off x="6864824" y="3575715"/>
            <a:ext cx="1378422" cy="1269242"/>
            <a:chOff x="6226075" y="1876644"/>
            <a:chExt cx="838200" cy="838200"/>
          </a:xfrm>
        </p:grpSpPr>
        <p:sp>
          <p:nvSpPr>
            <p:cNvPr id="45" name="Rounded Rectangle 11"/>
            <p:cNvSpPr/>
            <p:nvPr/>
          </p:nvSpPr>
          <p:spPr>
            <a:xfrm>
              <a:off x="6226075" y="1876644"/>
              <a:ext cx="838200" cy="8382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4"/>
            <p:cNvGrpSpPr/>
            <p:nvPr/>
          </p:nvGrpSpPr>
          <p:grpSpPr>
            <a:xfrm>
              <a:off x="6439272" y="2107312"/>
              <a:ext cx="411805" cy="376863"/>
              <a:chOff x="6726389" y="1486674"/>
              <a:chExt cx="411805" cy="376863"/>
            </a:xfrm>
            <a:solidFill>
              <a:schemeClr val="bg1"/>
            </a:solidFill>
          </p:grpSpPr>
          <p:sp>
            <p:nvSpPr>
              <p:cNvPr id="47"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0" name="图片 69" descr="41541-106.jpg"/>
          <p:cNvPicPr>
            <a:picLocks noChangeAspect="1"/>
          </p:cNvPicPr>
          <p:nvPr/>
        </p:nvPicPr>
        <p:blipFill>
          <a:blip r:embed="rId3"/>
          <a:stretch>
            <a:fillRect/>
          </a:stretch>
        </p:blipFill>
        <p:spPr>
          <a:xfrm>
            <a:off x="0" y="1"/>
            <a:ext cx="1683767" cy="1214650"/>
          </a:xfrm>
          <a:prstGeom prst="rect">
            <a:avLst/>
          </a:prstGeom>
        </p:spPr>
      </p:pic>
    </p:spTree>
    <p:extLst>
      <p:ext uri="{BB962C8B-B14F-4D97-AF65-F5344CB8AC3E}">
        <p14:creationId xmlns:p14="http://schemas.microsoft.com/office/powerpoint/2010/main" val="33881300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4000"/>
                            </p:stCondLst>
                            <p:childTnLst>
                              <p:par>
                                <p:cTn id="34" presetID="12" presetClass="entr" presetSubtype="2"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500"/>
                                        <p:tgtEl>
                                          <p:spTgt spid="58"/>
                                        </p:tgtEl>
                                        <p:attrNameLst>
                                          <p:attrName>ppt_x</p:attrName>
                                        </p:attrNameLst>
                                      </p:cBhvr>
                                      <p:tavLst>
                                        <p:tav tm="0">
                                          <p:val>
                                            <p:strVal val="#ppt_x+#ppt_w*1.125000"/>
                                          </p:val>
                                        </p:tav>
                                        <p:tav tm="100000">
                                          <p:val>
                                            <p:strVal val="#ppt_x"/>
                                          </p:val>
                                        </p:tav>
                                      </p:tavLst>
                                    </p:anim>
                                    <p:animEffect transition="in" filter="wipe(left)">
                                      <p:cBhvr>
                                        <p:cTn id="37" dur="500"/>
                                        <p:tgtEl>
                                          <p:spTgt spid="58"/>
                                        </p:tgtEl>
                                      </p:cBhvr>
                                    </p:animEffect>
                                  </p:childTnLst>
                                </p:cTn>
                              </p:par>
                              <p:par>
                                <p:cTn id="38" presetID="12" presetClass="entr" presetSubtype="2"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p:tgtEl>
                                          <p:spTgt spid="57"/>
                                        </p:tgtEl>
                                        <p:attrNameLst>
                                          <p:attrName>ppt_x</p:attrName>
                                        </p:attrNameLst>
                                      </p:cBhvr>
                                      <p:tavLst>
                                        <p:tav tm="0">
                                          <p:val>
                                            <p:strVal val="#ppt_x+#ppt_w*1.125000"/>
                                          </p:val>
                                        </p:tav>
                                        <p:tav tm="100000">
                                          <p:val>
                                            <p:strVal val="#ppt_x"/>
                                          </p:val>
                                        </p:tav>
                                      </p:tavLst>
                                    </p:anim>
                                    <p:animEffect transition="in" filter="wipe(left)">
                                      <p:cBhvr>
                                        <p:cTn id="41" dur="500"/>
                                        <p:tgtEl>
                                          <p:spTgt spid="57"/>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 calcmode="lin" valueType="num">
                                      <p:cBhvr additive="base">
                                        <p:cTn id="44" dur="500"/>
                                        <p:tgtEl>
                                          <p:spTgt spid="60"/>
                                        </p:tgtEl>
                                        <p:attrNameLst>
                                          <p:attrName>ppt_x</p:attrName>
                                        </p:attrNameLst>
                                      </p:cBhvr>
                                      <p:tavLst>
                                        <p:tav tm="0">
                                          <p:val>
                                            <p:strVal val="#ppt_x-#ppt_w*1.125000"/>
                                          </p:val>
                                        </p:tav>
                                        <p:tav tm="100000">
                                          <p:val>
                                            <p:strVal val="#ppt_x"/>
                                          </p:val>
                                        </p:tav>
                                      </p:tavLst>
                                    </p:anim>
                                    <p:animEffect transition="in" filter="wipe(right)">
                                      <p:cBhvr>
                                        <p:cTn id="45" dur="500"/>
                                        <p:tgtEl>
                                          <p:spTgt spid="60"/>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p:tgtEl>
                                          <p:spTgt spid="59"/>
                                        </p:tgtEl>
                                        <p:attrNameLst>
                                          <p:attrName>ppt_x</p:attrName>
                                        </p:attrNameLst>
                                      </p:cBhvr>
                                      <p:tavLst>
                                        <p:tav tm="0">
                                          <p:val>
                                            <p:strVal val="#ppt_x-#ppt_w*1.125000"/>
                                          </p:val>
                                        </p:tav>
                                        <p:tav tm="100000">
                                          <p:val>
                                            <p:strVal val="#ppt_x"/>
                                          </p:val>
                                        </p:tav>
                                      </p:tavLst>
                                    </p:anim>
                                    <p:animEffect transition="in" filter="wipe(right)">
                                      <p:cBhvr>
                                        <p:cTn id="49" dur="500"/>
                                        <p:tgtEl>
                                          <p:spTgt spid="59"/>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500"/>
                                        <p:tgtEl>
                                          <p:spTgt spid="62"/>
                                        </p:tgtEl>
                                        <p:attrNameLst>
                                          <p:attrName>ppt_x</p:attrName>
                                        </p:attrNameLst>
                                      </p:cBhvr>
                                      <p:tavLst>
                                        <p:tav tm="0">
                                          <p:val>
                                            <p:strVal val="#ppt_x+#ppt_w*1.125000"/>
                                          </p:val>
                                        </p:tav>
                                        <p:tav tm="100000">
                                          <p:val>
                                            <p:strVal val="#ppt_x"/>
                                          </p:val>
                                        </p:tav>
                                      </p:tavLst>
                                    </p:anim>
                                    <p:animEffect transition="in" filter="wipe(left)">
                                      <p:cBhvr>
                                        <p:cTn id="53" dur="500"/>
                                        <p:tgtEl>
                                          <p:spTgt spid="62"/>
                                        </p:tgtEl>
                                      </p:cBhvr>
                                    </p:animEffect>
                                  </p:childTnLst>
                                </p:cTn>
                              </p:par>
                              <p:par>
                                <p:cTn id="54" presetID="12" presetClass="entr" presetSubtype="2"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 calcmode="lin" valueType="num">
                                      <p:cBhvr additive="base">
                                        <p:cTn id="56" dur="500"/>
                                        <p:tgtEl>
                                          <p:spTgt spid="61"/>
                                        </p:tgtEl>
                                        <p:attrNameLst>
                                          <p:attrName>ppt_x</p:attrName>
                                        </p:attrNameLst>
                                      </p:cBhvr>
                                      <p:tavLst>
                                        <p:tav tm="0">
                                          <p:val>
                                            <p:strVal val="#ppt_x+#ppt_w*1.125000"/>
                                          </p:val>
                                        </p:tav>
                                        <p:tav tm="100000">
                                          <p:val>
                                            <p:strVal val="#ppt_x"/>
                                          </p:val>
                                        </p:tav>
                                      </p:tavLst>
                                    </p:anim>
                                    <p:animEffect transition="in" filter="wipe(left)">
                                      <p:cBhvr>
                                        <p:cTn id="57" dur="500"/>
                                        <p:tgtEl>
                                          <p:spTgt spid="61"/>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 calcmode="lin" valueType="num">
                                      <p:cBhvr additive="base">
                                        <p:cTn id="60" dur="500"/>
                                        <p:tgtEl>
                                          <p:spTgt spid="64"/>
                                        </p:tgtEl>
                                        <p:attrNameLst>
                                          <p:attrName>ppt_x</p:attrName>
                                        </p:attrNameLst>
                                      </p:cBhvr>
                                      <p:tavLst>
                                        <p:tav tm="0">
                                          <p:val>
                                            <p:strVal val="#ppt_x-#ppt_w*1.125000"/>
                                          </p:val>
                                        </p:tav>
                                        <p:tav tm="100000">
                                          <p:val>
                                            <p:strVal val="#ppt_x"/>
                                          </p:val>
                                        </p:tav>
                                      </p:tavLst>
                                    </p:anim>
                                    <p:animEffect transition="in" filter="wipe(right)">
                                      <p:cBhvr>
                                        <p:cTn id="61" dur="500"/>
                                        <p:tgtEl>
                                          <p:spTgt spid="64"/>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p:tgtEl>
                                          <p:spTgt spid="63"/>
                                        </p:tgtEl>
                                        <p:attrNameLst>
                                          <p:attrName>ppt_x</p:attrName>
                                        </p:attrNameLst>
                                      </p:cBhvr>
                                      <p:tavLst>
                                        <p:tav tm="0">
                                          <p:val>
                                            <p:strVal val="#ppt_x-#ppt_w*1.125000"/>
                                          </p:val>
                                        </p:tav>
                                        <p:tav tm="100000">
                                          <p:val>
                                            <p:strVal val="#ppt_x"/>
                                          </p:val>
                                        </p:tav>
                                      </p:tavLst>
                                    </p:anim>
                                    <p:animEffect transition="in" filter="wipe(right)">
                                      <p:cBhvr>
                                        <p:cTn id="6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7" grpId="0"/>
      <p:bldP spid="58" grpId="0"/>
      <p:bldP spid="59" grpId="0"/>
      <p:bldP spid="60" grpId="0"/>
      <p:bldP spid="61" grpId="0"/>
      <p:bldP spid="62" grpId="0"/>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74982"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27" name="矩形 26"/>
          <p:cNvSpPr/>
          <p:nvPr/>
        </p:nvSpPr>
        <p:spPr>
          <a:xfrm>
            <a:off x="2974982"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en-US" altLang="zh-CN" sz="2000" b="1" dirty="0" err="1" smtClean="0">
                <a:latin typeface="微软雅黑" pitchFamily="34" charset="-122"/>
                <a:ea typeface="微软雅黑" pitchFamily="34" charset="-122"/>
                <a:cs typeface="华文黑体" pitchFamily="2" charset="-122"/>
              </a:rPr>
              <a:t>Redmine</a:t>
            </a:r>
            <a:endParaRPr lang="zh-CN" altLang="en-US" sz="2000" b="1" dirty="0">
              <a:latin typeface="微软雅黑" pitchFamily="34" charset="-122"/>
              <a:ea typeface="微软雅黑" pitchFamily="34" charset="-122"/>
              <a:cs typeface="华文黑体" pitchFamily="2" charset="-122"/>
            </a:endParaRPr>
          </a:p>
        </p:txBody>
      </p:sp>
      <p:sp>
        <p:nvSpPr>
          <p:cNvPr id="32" name="矩形 31"/>
          <p:cNvSpPr/>
          <p:nvPr/>
        </p:nvSpPr>
        <p:spPr>
          <a:xfrm>
            <a:off x="9727443" y="2151483"/>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33" name="矩形 32"/>
          <p:cNvSpPr/>
          <p:nvPr/>
        </p:nvSpPr>
        <p:spPr>
          <a:xfrm>
            <a:off x="9700148"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en-US" altLang="zh-CN" sz="2400" dirty="0" err="1" smtClean="0">
                <a:latin typeface="微软雅黑" pitchFamily="34" charset="-122"/>
                <a:ea typeface="微软雅黑" pitchFamily="34" charset="-122"/>
                <a:cs typeface="华文黑体" pitchFamily="2" charset="-122"/>
              </a:rPr>
              <a:t>Github</a:t>
            </a:r>
            <a:endParaRPr lang="zh-CN" altLang="en-US" sz="2400" dirty="0">
              <a:latin typeface="微软雅黑" pitchFamily="34" charset="-122"/>
              <a:ea typeface="微软雅黑" pitchFamily="34" charset="-122"/>
              <a:cs typeface="华文黑体" pitchFamily="2" charset="-122"/>
            </a:endParaRPr>
          </a:p>
        </p:txBody>
      </p:sp>
      <p:grpSp>
        <p:nvGrpSpPr>
          <p:cNvPr id="36" name="组合 35"/>
          <p:cNvGrpSpPr/>
          <p:nvPr/>
        </p:nvGrpSpPr>
        <p:grpSpPr>
          <a:xfrm>
            <a:off x="3451565" y="2343199"/>
            <a:ext cx="535474" cy="686136"/>
            <a:chOff x="3095876" y="2479873"/>
            <a:chExt cx="366231" cy="470769"/>
          </a:xfrm>
        </p:grpSpPr>
        <p:sp>
          <p:nvSpPr>
            <p:cNvPr id="37"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sp>
        <p:nvSpPr>
          <p:cNvPr id="45" name="Freeform 9"/>
          <p:cNvSpPr>
            <a:spLocks/>
          </p:cNvSpPr>
          <p:nvPr/>
        </p:nvSpPr>
        <p:spPr bwMode="auto">
          <a:xfrm flipH="1">
            <a:off x="10007379" y="2488359"/>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nvGrpSpPr>
          <p:cNvPr id="53" name="组合 52"/>
          <p:cNvGrpSpPr/>
          <p:nvPr/>
        </p:nvGrpSpPr>
        <p:grpSpPr>
          <a:xfrm>
            <a:off x="3629984" y="3233548"/>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60" name="等腰三角形 59"/>
          <p:cNvSpPr/>
          <p:nvPr/>
        </p:nvSpPr>
        <p:spPr>
          <a:xfrm flipV="1">
            <a:off x="3615692"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4" name="等腰三角形 63"/>
          <p:cNvSpPr/>
          <p:nvPr/>
        </p:nvSpPr>
        <p:spPr>
          <a:xfrm flipV="1">
            <a:off x="10344347"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5" name="TextBox 64"/>
          <p:cNvSpPr txBox="1"/>
          <p:nvPr/>
        </p:nvSpPr>
        <p:spPr>
          <a:xfrm>
            <a:off x="3181379" y="4828517"/>
            <a:ext cx="1075845" cy="353256"/>
          </a:xfrm>
          <a:prstGeom prst="rect">
            <a:avLst/>
          </a:prstGeom>
          <a:noFill/>
        </p:spPr>
        <p:txBody>
          <a:bodyPr wrap="none" lIns="75520" tIns="37760" rIns="75520" bIns="37760" rtlCol="0">
            <a:spAutoFit/>
          </a:bodyPr>
          <a:lstStyle/>
          <a:p>
            <a:pPr algn="ctr"/>
            <a:r>
              <a:rPr lang="zh-CN" altLang="en-US" b="1" dirty="0" smtClean="0">
                <a:solidFill>
                  <a:schemeClr val="bg1"/>
                </a:solidFill>
                <a:latin typeface="微软雅黑" pitchFamily="34" charset="-122"/>
                <a:ea typeface="微软雅黑" pitchFamily="34" charset="-122"/>
                <a:hlinkClick r:id="rId3"/>
              </a:rPr>
              <a:t>点击跳转</a:t>
            </a:r>
            <a:endParaRPr lang="zh-CN" altLang="en-US" b="1" dirty="0">
              <a:solidFill>
                <a:schemeClr val="bg1"/>
              </a:solidFill>
              <a:latin typeface="微软雅黑" pitchFamily="34" charset="-122"/>
              <a:ea typeface="微软雅黑" pitchFamily="34" charset="-122"/>
            </a:endParaRPr>
          </a:p>
        </p:txBody>
      </p:sp>
      <p:sp>
        <p:nvSpPr>
          <p:cNvPr id="69" name="TextBox 68"/>
          <p:cNvSpPr txBox="1"/>
          <p:nvPr/>
        </p:nvSpPr>
        <p:spPr>
          <a:xfrm>
            <a:off x="9910034" y="4828517"/>
            <a:ext cx="1075845" cy="353256"/>
          </a:xfrm>
          <a:prstGeom prst="rect">
            <a:avLst/>
          </a:prstGeom>
          <a:noFill/>
        </p:spPr>
        <p:txBody>
          <a:bodyPr wrap="none" lIns="75520" tIns="37760" rIns="75520" bIns="37760" rtlCol="0">
            <a:spAutoFit/>
          </a:bodyPr>
          <a:lstStyle/>
          <a:p>
            <a:pPr algn="ctr"/>
            <a:r>
              <a:rPr lang="zh-CN" altLang="en-US" b="1" dirty="0" smtClean="0">
                <a:solidFill>
                  <a:schemeClr val="bg1"/>
                </a:solidFill>
                <a:latin typeface="微软雅黑" pitchFamily="34" charset="-122"/>
                <a:ea typeface="微软雅黑" pitchFamily="34" charset="-122"/>
                <a:hlinkClick r:id="rId4"/>
              </a:rPr>
              <a:t>点击跳转</a:t>
            </a:r>
            <a:endParaRPr lang="zh-CN" altLang="en-US" b="1" dirty="0">
              <a:solidFill>
                <a:schemeClr val="bg1"/>
              </a:solidFill>
              <a:latin typeface="微软雅黑" pitchFamily="34" charset="-122"/>
              <a:ea typeface="微软雅黑" pitchFamily="34" charset="-122"/>
            </a:endParaRPr>
          </a:p>
        </p:txBody>
      </p:sp>
      <p:sp>
        <p:nvSpPr>
          <p:cNvPr id="70" name="矩形 69"/>
          <p:cNvSpPr/>
          <p:nvPr/>
        </p:nvSpPr>
        <p:spPr>
          <a:xfrm>
            <a:off x="2974982" y="5251673"/>
            <a:ext cx="8217295" cy="4856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dirty="0" smtClean="0">
                <a:latin typeface="微软雅黑" pitchFamily="34" charset="-122"/>
                <a:ea typeface="微软雅黑" pitchFamily="34" charset="-122"/>
              </a:rPr>
              <a:t>网页展示</a:t>
            </a:r>
            <a:endParaRPr lang="zh-CN" altLang="en-US" sz="2300" dirty="0">
              <a:latin typeface="微软雅黑" pitchFamily="34" charset="-122"/>
              <a:ea typeface="微软雅黑" pitchFamily="34" charset="-122"/>
            </a:endParaRPr>
          </a:p>
        </p:txBody>
      </p:sp>
      <p:sp>
        <p:nvSpPr>
          <p:cNvPr id="71" name="矩形 3"/>
          <p:cNvSpPr>
            <a:spLocks noChangeArrowheads="1"/>
          </p:cNvSpPr>
          <p:nvPr/>
        </p:nvSpPr>
        <p:spPr bwMode="auto">
          <a:xfrm>
            <a:off x="5958652" y="515424"/>
            <a:ext cx="3869759"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800" b="1" spc="300" dirty="0" err="1" smtClean="0">
                <a:solidFill>
                  <a:schemeClr val="bg1"/>
                </a:solidFill>
              </a:rPr>
              <a:t>Redmine&amp;Github</a:t>
            </a:r>
            <a:endParaRPr lang="zh-CN" altLang="en-US" sz="2800" b="1" spc="300" dirty="0" smtClean="0">
              <a:solidFill>
                <a:schemeClr val="bg1"/>
              </a:solidFill>
            </a:endParaRP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3098040" y="6488668"/>
            <a:ext cx="6264323" cy="369332"/>
          </a:xfrm>
          <a:prstGeom prst="rect">
            <a:avLst/>
          </a:prstGeom>
          <a:solidFill>
            <a:schemeClr val="tx1"/>
          </a:solidFill>
        </p:spPr>
        <p:txBody>
          <a:bodyPr wrap="square" rtlCol="0">
            <a:spAutoFit/>
          </a:bodyPr>
          <a:lstStyle/>
          <a:p>
            <a:r>
              <a:rPr lang="zh-CN" altLang="en-US" dirty="0" smtClean="0"/>
              <a:t>啊</a:t>
            </a:r>
            <a:endParaRPr lang="zh-CN" altLang="en-US" dirty="0"/>
          </a:p>
        </p:txBody>
      </p:sp>
      <p:pic>
        <p:nvPicPr>
          <p:cNvPr id="30" name="图片 29" descr="223553-106.jpg"/>
          <p:cNvPicPr>
            <a:picLocks noChangeAspect="1"/>
          </p:cNvPicPr>
          <p:nvPr/>
        </p:nvPicPr>
        <p:blipFill>
          <a:blip r:embed="rId5" cstate="print"/>
          <a:stretch>
            <a:fillRect/>
          </a:stretch>
        </p:blipFill>
        <p:spPr>
          <a:xfrm>
            <a:off x="0" y="0"/>
            <a:ext cx="1692322" cy="1146412"/>
          </a:xfrm>
          <a:prstGeom prst="rect">
            <a:avLst/>
          </a:prstGeom>
        </p:spPr>
      </p:pic>
    </p:spTree>
    <p:extLst>
      <p:ext uri="{BB962C8B-B14F-4D97-AF65-F5344CB8AC3E}">
        <p14:creationId xmlns:p14="http://schemas.microsoft.com/office/powerpoint/2010/main" val="31509952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500"/>
                                        <p:tgtEl>
                                          <p:spTgt spid="71"/>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150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2" presetClass="entr" presetSubtype="1"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0-#ppt_h/2"/>
                                          </p:val>
                                        </p:tav>
                                        <p:tav tm="100000">
                                          <p:val>
                                            <p:strVal val="#ppt_y"/>
                                          </p:val>
                                        </p:tav>
                                      </p:tavLst>
                                    </p:anim>
                                  </p:childTnLst>
                                </p:cTn>
                              </p:par>
                              <p:par>
                                <p:cTn id="34" presetID="42" presetClass="entr" presetSubtype="0" fill="hold" nodeType="withEffect">
                                  <p:stCondLst>
                                    <p:cond delay="25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anim calcmode="lin" valueType="num">
                                      <p:cBhvr>
                                        <p:cTn id="37" dur="500" fill="hold"/>
                                        <p:tgtEl>
                                          <p:spTgt spid="36"/>
                                        </p:tgtEl>
                                        <p:attrNameLst>
                                          <p:attrName>ppt_x</p:attrName>
                                        </p:attrNameLst>
                                      </p:cBhvr>
                                      <p:tavLst>
                                        <p:tav tm="0">
                                          <p:val>
                                            <p:strVal val="#ppt_x"/>
                                          </p:val>
                                        </p:tav>
                                        <p:tav tm="100000">
                                          <p:val>
                                            <p:strVal val="#ppt_x"/>
                                          </p:val>
                                        </p:tav>
                                      </p:tavLst>
                                    </p:anim>
                                    <p:anim calcmode="lin" valueType="num">
                                      <p:cBhvr>
                                        <p:cTn id="38" dur="500" fill="hold"/>
                                        <p:tgtEl>
                                          <p:spTgt spid="3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anim calcmode="lin" valueType="num">
                                      <p:cBhvr>
                                        <p:cTn id="42" dur="500" fill="hold"/>
                                        <p:tgtEl>
                                          <p:spTgt spid="45"/>
                                        </p:tgtEl>
                                        <p:attrNameLst>
                                          <p:attrName>ppt_x</p:attrName>
                                        </p:attrNameLst>
                                      </p:cBhvr>
                                      <p:tavLst>
                                        <p:tav tm="0">
                                          <p:val>
                                            <p:strVal val="#ppt_x"/>
                                          </p:val>
                                        </p:tav>
                                        <p:tav tm="100000">
                                          <p:val>
                                            <p:strVal val="#ppt_x"/>
                                          </p:val>
                                        </p:tav>
                                      </p:tavLst>
                                    </p:anim>
                                    <p:anim calcmode="lin" valueType="num">
                                      <p:cBhvr>
                                        <p:cTn id="43" dur="500" fill="hold"/>
                                        <p:tgtEl>
                                          <p:spTgt spid="45"/>
                                        </p:tgtEl>
                                        <p:attrNameLst>
                                          <p:attrName>ppt_y</p:attrName>
                                        </p:attrNameLst>
                                      </p:cBhvr>
                                      <p:tavLst>
                                        <p:tav tm="0">
                                          <p:val>
                                            <p:strVal val="#ppt_y+.1"/>
                                          </p:val>
                                        </p:tav>
                                        <p:tav tm="100000">
                                          <p:val>
                                            <p:strVal val="#ppt_y"/>
                                          </p:val>
                                        </p:tav>
                                      </p:tavLst>
                                    </p:anim>
                                  </p:childTnLst>
                                </p:cTn>
                              </p:par>
                              <p:par>
                                <p:cTn id="44" presetID="22" presetClass="entr" presetSubtype="8" fill="hold" nodeType="withEffect">
                                  <p:stCondLst>
                                    <p:cond delay="300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42" presetClass="entr" presetSubtype="0" fill="hold" grpId="0" nodeType="withEffect">
                                  <p:stCondLst>
                                    <p:cond delay="250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anim calcmode="lin" valueType="num">
                                      <p:cBhvr>
                                        <p:cTn id="53" dur="500" fill="hold"/>
                                        <p:tgtEl>
                                          <p:spTgt spid="65"/>
                                        </p:tgtEl>
                                        <p:attrNameLst>
                                          <p:attrName>ppt_x</p:attrName>
                                        </p:attrNameLst>
                                      </p:cBhvr>
                                      <p:tavLst>
                                        <p:tav tm="0">
                                          <p:val>
                                            <p:strVal val="#ppt_x"/>
                                          </p:val>
                                        </p:tav>
                                        <p:tav tm="100000">
                                          <p:val>
                                            <p:strVal val="#ppt_x"/>
                                          </p:val>
                                        </p:tav>
                                      </p:tavLst>
                                    </p:anim>
                                    <p:anim calcmode="lin" valueType="num">
                                      <p:cBhvr>
                                        <p:cTn id="54" dur="5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50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anim calcmode="lin" valueType="num">
                                      <p:cBhvr>
                                        <p:cTn id="58" dur="500" fill="hold"/>
                                        <p:tgtEl>
                                          <p:spTgt spid="69"/>
                                        </p:tgtEl>
                                        <p:attrNameLst>
                                          <p:attrName>ppt_x</p:attrName>
                                        </p:attrNameLst>
                                      </p:cBhvr>
                                      <p:tavLst>
                                        <p:tav tm="0">
                                          <p:val>
                                            <p:strVal val="#ppt_x"/>
                                          </p:val>
                                        </p:tav>
                                        <p:tav tm="100000">
                                          <p:val>
                                            <p:strVal val="#ppt_x"/>
                                          </p:val>
                                        </p:tav>
                                      </p:tavLst>
                                    </p:anim>
                                    <p:anim calcmode="lin" valueType="num">
                                      <p:cBhvr>
                                        <p:cTn id="59" dur="500" fill="hold"/>
                                        <p:tgtEl>
                                          <p:spTgt spid="69"/>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450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42" presetClass="entr" presetSubtype="0" fill="hold" grpId="0" nodeType="withEffect">
                                  <p:stCondLst>
                                    <p:cond delay="450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anim calcmode="lin" valueType="num">
                                      <p:cBhvr>
                                        <p:cTn id="66" dur="500" fill="hold"/>
                                        <p:tgtEl>
                                          <p:spTgt spid="70"/>
                                        </p:tgtEl>
                                        <p:attrNameLst>
                                          <p:attrName>ppt_x</p:attrName>
                                        </p:attrNameLst>
                                      </p:cBhvr>
                                      <p:tavLst>
                                        <p:tav tm="0">
                                          <p:val>
                                            <p:strVal val="#ppt_x"/>
                                          </p:val>
                                        </p:tav>
                                        <p:tav tm="100000">
                                          <p:val>
                                            <p:strVal val="#ppt_x"/>
                                          </p:val>
                                        </p:tav>
                                      </p:tavLst>
                                    </p:anim>
                                    <p:anim calcmode="lin" valueType="num">
                                      <p:cBhvr>
                                        <p:cTn id="67"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animBg="1"/>
      <p:bldP spid="33" grpId="0" animBg="1"/>
      <p:bldP spid="45" grpId="0" animBg="1"/>
      <p:bldP spid="60" grpId="0" animBg="1"/>
      <p:bldP spid="64" grpId="0" animBg="1"/>
      <p:bldP spid="65" grpId="0"/>
      <p:bldP spid="69" grpId="0"/>
      <p:bldP spid="70" grpId="0" animBg="1"/>
      <p:bldP spid="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1691471"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smtClean="0">
                <a:solidFill>
                  <a:schemeClr val="bg1"/>
                </a:solidFill>
                <a:latin typeface="Arial" panose="020B0604020202020204" pitchFamily="34" charset="0"/>
                <a:cs typeface="Arial" panose="020B0604020202020204" pitchFamily="34" charset="0"/>
              </a:rPr>
              <a:t>项目展示</a:t>
            </a:r>
            <a:endParaRPr lang="zh-CN" altLang="en-US" sz="2933" b="1" dirty="0">
              <a:solidFill>
                <a:schemeClr val="bg1"/>
              </a:solidFill>
              <a:latin typeface="Arial" panose="020B0604020202020204" pitchFamily="34" charset="0"/>
              <a:cs typeface="Arial" panose="020B0604020202020204"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742431" y="1576236"/>
            <a:ext cx="4768768" cy="4988337"/>
            <a:chOff x="3513680" y="1931126"/>
            <a:chExt cx="5164640" cy="4926874"/>
          </a:xfrm>
        </p:grpSpPr>
        <p:pic>
          <p:nvPicPr>
            <p:cNvPr id="22" name="Picture 2" descr="E:\lizzy\PPT-by lizzy\自制PNG\iphone5-b.png"/>
            <p:cNvPicPr>
              <a:picLocks noChangeAspect="1" noChangeArrowheads="1"/>
            </p:cNvPicPr>
            <p:nvPr/>
          </p:nvPicPr>
          <p:blipFill rotWithShape="1">
            <a:blip r:embed="rId3">
              <a:extLst>
                <a:ext uri="{28A0092B-C50C-407E-A947-70E740481C1C}">
                  <a14:useLocalDpi xmlns:a14="http://schemas.microsoft.com/office/drawing/2010/main" val="0"/>
                </a:ext>
              </a:extLst>
            </a:blip>
            <a:srcRect b="46131"/>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4405360" y="3027766"/>
              <a:ext cx="3276704" cy="3763581"/>
            </a:xfrm>
            <a:prstGeom prst="rect">
              <a:avLst/>
            </a:prstGeom>
            <a:blipFill>
              <a:blip r:embed="rId4" cstate="print"/>
              <a:srcRect/>
              <a:stretch>
                <a:fillRect t="-199" b="-20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35" name="矩形 34"/>
          <p:cNvSpPr/>
          <p:nvPr/>
        </p:nvSpPr>
        <p:spPr>
          <a:xfrm>
            <a:off x="8814605" y="2086851"/>
            <a:ext cx="1787080" cy="430883"/>
          </a:xfrm>
          <a:prstGeom prst="rect">
            <a:avLst/>
          </a:prstGeom>
        </p:spPr>
        <p:txBody>
          <a:bodyPr wrap="none" lIns="91434" tIns="45718" rIns="91434" bIns="45718">
            <a:spAutoFit/>
          </a:bodyPr>
          <a:lstStyle/>
          <a:p>
            <a:r>
              <a:rPr lang="en-US" altLang="zh-CN" sz="2200" b="1" dirty="0" smtClean="0">
                <a:solidFill>
                  <a:schemeClr val="bg1"/>
                </a:solidFill>
                <a:latin typeface="微软雅黑" pitchFamily="34" charset="-122"/>
                <a:ea typeface="微软雅黑" pitchFamily="34" charset="-122"/>
              </a:rPr>
              <a:t>Tomcat</a:t>
            </a:r>
            <a:r>
              <a:rPr lang="zh-CN" altLang="en-US" sz="2200" b="1" dirty="0" smtClean="0">
                <a:solidFill>
                  <a:schemeClr val="bg1"/>
                </a:solidFill>
                <a:latin typeface="微软雅黑" pitchFamily="34" charset="-122"/>
                <a:ea typeface="微软雅黑" pitchFamily="34" charset="-122"/>
              </a:rPr>
              <a:t>展示</a:t>
            </a:r>
            <a:endParaRPr lang="en-US" altLang="zh-CN" sz="2200" b="1" dirty="0">
              <a:solidFill>
                <a:schemeClr val="bg1"/>
              </a:solidFill>
              <a:latin typeface="微软雅黑" pitchFamily="34" charset="-122"/>
              <a:ea typeface="微软雅黑" pitchFamily="34" charset="-122"/>
            </a:endParaRPr>
          </a:p>
        </p:txBody>
      </p:sp>
      <p:sp>
        <p:nvSpPr>
          <p:cNvPr id="36" name="矩形 47"/>
          <p:cNvSpPr>
            <a:spLocks noChangeArrowheads="1"/>
          </p:cNvSpPr>
          <p:nvPr/>
        </p:nvSpPr>
        <p:spPr bwMode="auto">
          <a:xfrm>
            <a:off x="8787311" y="2620180"/>
            <a:ext cx="2439126" cy="328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smtClean="0">
                <a:solidFill>
                  <a:schemeClr val="bg1"/>
                </a:solidFill>
                <a:latin typeface="微软雅黑" pitchFamily="34" charset="-122"/>
                <a:ea typeface="微软雅黑" pitchFamily="34" charset="-122"/>
                <a:sym typeface="微软雅黑" pitchFamily="34" charset="-122"/>
              </a:rPr>
              <a:t>在服务器上运行展示项目</a:t>
            </a:r>
            <a:endParaRPr lang="zh-CN" altLang="en-US" sz="1400" dirty="0">
              <a:solidFill>
                <a:schemeClr val="bg1"/>
              </a:solidFill>
              <a:latin typeface="微软雅黑" pitchFamily="34" charset="-122"/>
              <a:ea typeface="微软雅黑" pitchFamily="34" charset="-122"/>
              <a:sym typeface="微软雅黑" pitchFamily="34" charset="-122"/>
            </a:endParaRPr>
          </a:p>
        </p:txBody>
      </p:sp>
      <p:grpSp>
        <p:nvGrpSpPr>
          <p:cNvPr id="37" name="组合 36"/>
          <p:cNvGrpSpPr/>
          <p:nvPr/>
        </p:nvGrpSpPr>
        <p:grpSpPr>
          <a:xfrm>
            <a:off x="6904555" y="2133487"/>
            <a:ext cx="1484148" cy="1484148"/>
            <a:chOff x="7270150" y="1939337"/>
            <a:chExt cx="1484148" cy="1484148"/>
          </a:xfrm>
        </p:grpSpPr>
        <p:sp>
          <p:nvSpPr>
            <p:cNvPr id="38" name="椭圆 37"/>
            <p:cNvSpPr/>
            <p:nvPr/>
          </p:nvSpPr>
          <p:spPr>
            <a:xfrm>
              <a:off x="7270150" y="1939337"/>
              <a:ext cx="1484148" cy="148414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39" name="组合 38"/>
            <p:cNvGrpSpPr/>
            <p:nvPr/>
          </p:nvGrpSpPr>
          <p:grpSpPr>
            <a:xfrm>
              <a:off x="7628394" y="2388545"/>
              <a:ext cx="767661" cy="585733"/>
              <a:chOff x="12227116" y="4392007"/>
              <a:chExt cx="627436" cy="478740"/>
            </a:xfrm>
          </p:grpSpPr>
          <p:sp>
            <p:nvSpPr>
              <p:cNvPr id="40"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1"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sp>
        <p:nvSpPr>
          <p:cNvPr id="46" name="TextBox 45"/>
          <p:cNvSpPr txBox="1"/>
          <p:nvPr/>
        </p:nvSpPr>
        <p:spPr>
          <a:xfrm>
            <a:off x="3109383" y="6514838"/>
            <a:ext cx="6182435" cy="369332"/>
          </a:xfrm>
          <a:prstGeom prst="rect">
            <a:avLst/>
          </a:prstGeom>
          <a:solidFill>
            <a:schemeClr val="tx1"/>
          </a:solidFill>
        </p:spPr>
        <p:txBody>
          <a:bodyPr wrap="square" rtlCol="0">
            <a:spAutoFit/>
          </a:bodyPr>
          <a:lstStyle/>
          <a:p>
            <a:r>
              <a:rPr lang="zh-CN" altLang="en-US" dirty="0" smtClean="0"/>
              <a:t>啊</a:t>
            </a:r>
            <a:endParaRPr lang="zh-CN" altLang="en-US" dirty="0"/>
          </a:p>
        </p:txBody>
      </p:sp>
      <p:pic>
        <p:nvPicPr>
          <p:cNvPr id="19" name="图片 18" descr="212263-0.jpg"/>
          <p:cNvPicPr>
            <a:picLocks noChangeAspect="1"/>
          </p:cNvPicPr>
          <p:nvPr/>
        </p:nvPicPr>
        <p:blipFill>
          <a:blip r:embed="rId5" cstate="print"/>
          <a:stretch>
            <a:fillRect/>
          </a:stretch>
        </p:blipFill>
        <p:spPr>
          <a:xfrm>
            <a:off x="0" y="-1"/>
            <a:ext cx="1665027" cy="1187355"/>
          </a:xfrm>
          <a:prstGeom prst="rect">
            <a:avLst/>
          </a:prstGeom>
        </p:spPr>
      </p:pic>
    </p:spTree>
    <p:extLst>
      <p:ext uri="{BB962C8B-B14F-4D97-AF65-F5344CB8AC3E}">
        <p14:creationId xmlns:p14="http://schemas.microsoft.com/office/powerpoint/2010/main" val="9173732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750"/>
                                        <p:tgtEl>
                                          <p:spTgt spid="21"/>
                                        </p:tgtEl>
                                      </p:cBhvr>
                                    </p:animEffect>
                                    <p:anim calcmode="lin" valueType="num">
                                      <p:cBhvr>
                                        <p:cTn id="21" dur="750" fill="hold"/>
                                        <p:tgtEl>
                                          <p:spTgt spid="21"/>
                                        </p:tgtEl>
                                        <p:attrNameLst>
                                          <p:attrName>ppt_x</p:attrName>
                                        </p:attrNameLst>
                                      </p:cBhvr>
                                      <p:tavLst>
                                        <p:tav tm="0">
                                          <p:val>
                                            <p:strVal val="#ppt_x"/>
                                          </p:val>
                                        </p:tav>
                                        <p:tav tm="100000">
                                          <p:val>
                                            <p:strVal val="#ppt_x"/>
                                          </p:val>
                                        </p:tav>
                                      </p:tavLst>
                                    </p:anim>
                                    <p:anim calcmode="lin" valueType="num">
                                      <p:cBhvr>
                                        <p:cTn id="22" dur="750" fill="hold"/>
                                        <p:tgtEl>
                                          <p:spTgt spid="21"/>
                                        </p:tgtEl>
                                        <p:attrNameLst>
                                          <p:attrName>ppt_y</p:attrName>
                                        </p:attrNameLst>
                                      </p:cBhvr>
                                      <p:tavLst>
                                        <p:tav tm="0">
                                          <p:val>
                                            <p:strVal val="#ppt_y+.1"/>
                                          </p:val>
                                        </p:tav>
                                        <p:tav tm="100000">
                                          <p:val>
                                            <p:strVal val="#ppt_y"/>
                                          </p:val>
                                        </p:tav>
                                      </p:tavLst>
                                    </p:anim>
                                  </p:childTnLst>
                                </p:cTn>
                              </p:par>
                              <p:par>
                                <p:cTn id="23" presetID="23" presetClass="entr" presetSubtype="16"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childTnLst>
                          </p:cTn>
                        </p:par>
                        <p:par>
                          <p:cTn id="27" fill="hold">
                            <p:stCondLst>
                              <p:cond delay="2250"/>
                            </p:stCondLst>
                            <p:childTnLst>
                              <p:par>
                                <p:cTn id="28" presetID="2" presetClass="entr" presetSubtype="2"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1+#ppt_w/2"/>
                                          </p:val>
                                        </p:tav>
                                        <p:tav tm="100000">
                                          <p:val>
                                            <p:strVal val="#ppt_x"/>
                                          </p:val>
                                        </p:tav>
                                      </p:tavLst>
                                    </p:anim>
                                    <p:anim calcmode="lin" valueType="num">
                                      <p:cBhvr additive="base">
                                        <p:cTn id="31" dur="500" fill="hold"/>
                                        <p:tgtEl>
                                          <p:spTgt spid="35"/>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315747" y="1570630"/>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672843" y="1542249"/>
            <a:ext cx="1313162" cy="430879"/>
          </a:xfrm>
          <a:prstGeom prst="rect">
            <a:avLst/>
          </a:prstGeom>
        </p:spPr>
        <p:txBody>
          <a:bodyPr wrap="none" lIns="91431" tIns="45716" rIns="91431" bIns="45716">
            <a:spAutoFit/>
          </a:bodyPr>
          <a:lstStyle/>
          <a:p>
            <a:r>
              <a:rPr lang="zh-CN" altLang="en-US" sz="2200" b="1" dirty="0" smtClean="0">
                <a:solidFill>
                  <a:schemeClr val="bg1"/>
                </a:solidFill>
                <a:latin typeface="微软雅黑" pitchFamily="34" charset="-122"/>
                <a:ea typeface="微软雅黑" pitchFamily="34" charset="-122"/>
              </a:rPr>
              <a:t>能力方面</a:t>
            </a:r>
            <a:endParaRPr lang="en-US" altLang="zh-CN" sz="2200" b="1" dirty="0">
              <a:solidFill>
                <a:schemeClr val="bg1"/>
              </a:solidFill>
              <a:latin typeface="微软雅黑" pitchFamily="34" charset="-122"/>
              <a:ea typeface="微软雅黑" pitchFamily="34" charset="-122"/>
            </a:endParaRPr>
          </a:p>
        </p:txBody>
      </p:sp>
      <p:sp>
        <p:nvSpPr>
          <p:cNvPr id="38" name="矩形 47"/>
          <p:cNvSpPr>
            <a:spLocks noChangeArrowheads="1"/>
          </p:cNvSpPr>
          <p:nvPr/>
        </p:nvSpPr>
        <p:spPr bwMode="auto">
          <a:xfrm>
            <a:off x="6672843" y="1970494"/>
            <a:ext cx="483800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bg1"/>
                </a:solidFill>
                <a:sym typeface="微软雅黑" pitchFamily="34" charset="-122"/>
              </a:rPr>
              <a:t>我们学会 了对项目的掌控，及对</a:t>
            </a:r>
            <a:r>
              <a:rPr lang="en-US" altLang="zh-CN" sz="1400" dirty="0" smtClean="0">
                <a:solidFill>
                  <a:schemeClr val="bg1"/>
                </a:solidFill>
                <a:sym typeface="微软雅黑" pitchFamily="34" charset="-122"/>
              </a:rPr>
              <a:t>spring</a:t>
            </a:r>
            <a:r>
              <a:rPr lang="zh-CN" altLang="en-US" sz="1400" dirty="0" smtClean="0">
                <a:solidFill>
                  <a:schemeClr val="bg1"/>
                </a:solidFill>
                <a:sym typeface="微软雅黑" pitchFamily="34" charset="-122"/>
              </a:rPr>
              <a:t>框架三层与内部分工和</a:t>
            </a:r>
            <a:r>
              <a:rPr lang="en-US" altLang="zh-CN" sz="1400" dirty="0" smtClean="0">
                <a:solidFill>
                  <a:schemeClr val="bg1"/>
                </a:solidFill>
                <a:sym typeface="微软雅黑" pitchFamily="34" charset="-122"/>
              </a:rPr>
              <a:t>hibernate</a:t>
            </a:r>
            <a:r>
              <a:rPr lang="zh-CN" altLang="en-US" sz="1400" dirty="0" smtClean="0">
                <a:solidFill>
                  <a:schemeClr val="bg1"/>
                </a:solidFill>
                <a:sym typeface="微软雅黑" pitchFamily="34" charset="-122"/>
              </a:rPr>
              <a:t>框架注解有了更加清楚地了解，对软件开发从需求到开发再到测试整个过程有了更加深刻地认识</a:t>
            </a:r>
            <a:endParaRPr lang="zh-CN" altLang="en-US" sz="1400" dirty="0">
              <a:solidFill>
                <a:schemeClr val="bg1"/>
              </a:solidFill>
              <a:sym typeface="微软雅黑" pitchFamily="34" charset="-122"/>
            </a:endParaRPr>
          </a:p>
        </p:txBody>
      </p:sp>
      <p:sp>
        <p:nvSpPr>
          <p:cNvPr id="39" name="矩形 38"/>
          <p:cNvSpPr/>
          <p:nvPr/>
        </p:nvSpPr>
        <p:spPr>
          <a:xfrm>
            <a:off x="6688584" y="3098832"/>
            <a:ext cx="1313162" cy="430879"/>
          </a:xfrm>
          <a:prstGeom prst="rect">
            <a:avLst/>
          </a:prstGeom>
        </p:spPr>
        <p:txBody>
          <a:bodyPr wrap="none" lIns="91431" tIns="45716" rIns="91431" bIns="45716">
            <a:spAutoFit/>
          </a:bodyPr>
          <a:lstStyle/>
          <a:p>
            <a:r>
              <a:rPr lang="zh-CN" altLang="en-US" sz="2200" b="1" dirty="0" smtClean="0">
                <a:solidFill>
                  <a:schemeClr val="bg1"/>
                </a:solidFill>
                <a:latin typeface="微软雅黑" pitchFamily="34" charset="-122"/>
                <a:ea typeface="微软雅黑" pitchFamily="34" charset="-122"/>
              </a:rPr>
              <a:t>分工方面</a:t>
            </a:r>
            <a:endParaRPr lang="en-US" altLang="zh-CN" sz="2200" b="1" dirty="0">
              <a:solidFill>
                <a:schemeClr val="bg1"/>
              </a:solidFill>
              <a:latin typeface="微软雅黑" pitchFamily="34" charset="-122"/>
              <a:ea typeface="微软雅黑" pitchFamily="34" charset="-122"/>
            </a:endParaRPr>
          </a:p>
        </p:txBody>
      </p:sp>
      <p:sp>
        <p:nvSpPr>
          <p:cNvPr id="40" name="矩形 47"/>
          <p:cNvSpPr>
            <a:spLocks noChangeArrowheads="1"/>
          </p:cNvSpPr>
          <p:nvPr/>
        </p:nvSpPr>
        <p:spPr bwMode="auto">
          <a:xfrm>
            <a:off x="6688583" y="3684002"/>
            <a:ext cx="483800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bg1"/>
                </a:solidFill>
                <a:sym typeface="微软雅黑" pitchFamily="34" charset="-122"/>
              </a:rPr>
              <a:t>实现了小组内的团结协作</a:t>
            </a:r>
            <a:r>
              <a:rPr lang="zh-CN" altLang="en-US" sz="1400" dirty="0" smtClean="0">
                <a:solidFill>
                  <a:schemeClr val="bg1"/>
                </a:solidFill>
                <a:sym typeface="微软雅黑" pitchFamily="34" charset="-122"/>
              </a:rPr>
              <a:t>，分工明确，所有人都发挥长处，课下时间互补组内成员的不足，都在</a:t>
            </a:r>
            <a:r>
              <a:rPr lang="zh-CN" altLang="en-US" sz="1400" dirty="0" smtClean="0">
                <a:solidFill>
                  <a:schemeClr val="bg1"/>
                </a:solidFill>
                <a:sym typeface="微软雅黑" pitchFamily="34" charset="-122"/>
              </a:rPr>
              <a:t>为项目的实现</a:t>
            </a:r>
            <a:r>
              <a:rPr lang="zh-CN" altLang="en-US" sz="1400" dirty="0" smtClean="0">
                <a:solidFill>
                  <a:schemeClr val="bg1"/>
                </a:solidFill>
                <a:sym typeface="微软雅黑" pitchFamily="34" charset="-122"/>
              </a:rPr>
              <a:t>贡献着自己</a:t>
            </a:r>
            <a:r>
              <a:rPr lang="zh-CN" altLang="en-US" sz="1400" dirty="0" smtClean="0">
                <a:solidFill>
                  <a:schemeClr val="bg1"/>
                </a:solidFill>
                <a:sym typeface="微软雅黑" pitchFamily="34" charset="-122"/>
              </a:rPr>
              <a:t>最大的力量</a:t>
            </a:r>
            <a:endParaRPr lang="zh-CN" altLang="en-US" sz="1400" dirty="0">
              <a:solidFill>
                <a:schemeClr val="bg1"/>
              </a:solidFill>
              <a:sym typeface="微软雅黑" pitchFamily="34" charset="-122"/>
            </a:endParaRPr>
          </a:p>
        </p:txBody>
      </p:sp>
      <p:sp>
        <p:nvSpPr>
          <p:cNvPr id="41" name="矩形 40"/>
          <p:cNvSpPr/>
          <p:nvPr/>
        </p:nvSpPr>
        <p:spPr>
          <a:xfrm>
            <a:off x="6688584" y="4602015"/>
            <a:ext cx="1313162" cy="430879"/>
          </a:xfrm>
          <a:prstGeom prst="rect">
            <a:avLst/>
          </a:prstGeom>
        </p:spPr>
        <p:txBody>
          <a:bodyPr wrap="none" lIns="91431" tIns="45716" rIns="91431" bIns="45716">
            <a:spAutoFit/>
          </a:bodyPr>
          <a:lstStyle/>
          <a:p>
            <a:r>
              <a:rPr lang="zh-CN" altLang="en-US" sz="2200" b="1" dirty="0" smtClean="0">
                <a:solidFill>
                  <a:schemeClr val="bg1"/>
                </a:solidFill>
                <a:latin typeface="微软雅黑" pitchFamily="34" charset="-122"/>
                <a:ea typeface="微软雅黑" pitchFamily="34" charset="-122"/>
              </a:rPr>
              <a:t>编码方面</a:t>
            </a:r>
            <a:endParaRPr lang="en-US" altLang="zh-CN" sz="2200" b="1" dirty="0">
              <a:solidFill>
                <a:schemeClr val="bg1"/>
              </a:solidFill>
              <a:latin typeface="微软雅黑" pitchFamily="34" charset="-122"/>
              <a:ea typeface="微软雅黑" pitchFamily="34" charset="-122"/>
            </a:endParaRPr>
          </a:p>
        </p:txBody>
      </p:sp>
      <p:sp>
        <p:nvSpPr>
          <p:cNvPr id="42" name="矩形 47"/>
          <p:cNvSpPr>
            <a:spLocks noChangeArrowheads="1"/>
          </p:cNvSpPr>
          <p:nvPr/>
        </p:nvSpPr>
        <p:spPr bwMode="auto">
          <a:xfrm>
            <a:off x="6688582" y="5164116"/>
            <a:ext cx="483801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bg1"/>
                </a:solidFill>
                <a:sym typeface="微软雅黑" pitchFamily="34" charset="-122"/>
              </a:rPr>
              <a:t>作为程序员，认识到了做项目的流程，懂得了代码的实现和</a:t>
            </a:r>
            <a:r>
              <a:rPr lang="zh-CN" altLang="en-US" sz="1400" dirty="0" smtClean="0">
                <a:solidFill>
                  <a:schemeClr val="bg1"/>
                </a:solidFill>
                <a:sym typeface="微软雅黑" pitchFamily="34" charset="-122"/>
              </a:rPr>
              <a:t>封装提升了读代码和调错的能力，以及对编码规范有了更加深刻地了解</a:t>
            </a:r>
            <a:endParaRPr lang="zh-CN" altLang="en-US" sz="1400" dirty="0">
              <a:solidFill>
                <a:schemeClr val="bg1"/>
              </a:solidFill>
              <a:sym typeface="微软雅黑" pitchFamily="34" charset="-122"/>
            </a:endParaRPr>
          </a:p>
        </p:txBody>
      </p:sp>
      <p:sp>
        <p:nvSpPr>
          <p:cNvPr id="47" name="矩形 3"/>
          <p:cNvSpPr>
            <a:spLocks noChangeArrowheads="1"/>
          </p:cNvSpPr>
          <p:nvPr/>
        </p:nvSpPr>
        <p:spPr bwMode="auto">
          <a:xfrm>
            <a:off x="5958652" y="515424"/>
            <a:ext cx="938059"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smtClean="0">
                <a:solidFill>
                  <a:schemeClr val="bg1"/>
                </a:solidFill>
                <a:latin typeface="Arial" panose="020B0604020202020204" pitchFamily="34" charset="0"/>
                <a:cs typeface="Arial" panose="020B0604020202020204" pitchFamily="34" charset="0"/>
              </a:rPr>
              <a:t>总结</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48" name="组合 47"/>
          <p:cNvGrpSpPr/>
          <p:nvPr/>
        </p:nvGrpSpPr>
        <p:grpSpPr>
          <a:xfrm>
            <a:off x="5334856" y="570216"/>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2975212" y="6488668"/>
            <a:ext cx="6318913" cy="369332"/>
          </a:xfrm>
          <a:prstGeom prst="rect">
            <a:avLst/>
          </a:prstGeom>
          <a:solidFill>
            <a:schemeClr val="tx1"/>
          </a:solidFill>
        </p:spPr>
        <p:txBody>
          <a:bodyPr wrap="square" rtlCol="0">
            <a:spAutoFit/>
          </a:bodyPr>
          <a:lstStyle/>
          <a:p>
            <a:r>
              <a:rPr lang="en-US" altLang="zh-CN" dirty="0" smtClean="0"/>
              <a:t> </a:t>
            </a:r>
            <a:r>
              <a:rPr lang="zh-CN" altLang="en-US" dirty="0" smtClean="0"/>
              <a:t>啊</a:t>
            </a:r>
            <a:endParaRPr lang="zh-CN" altLang="en-US" dirty="0"/>
          </a:p>
        </p:txBody>
      </p:sp>
      <p:grpSp>
        <p:nvGrpSpPr>
          <p:cNvPr id="52" name="组合 51"/>
          <p:cNvGrpSpPr/>
          <p:nvPr/>
        </p:nvGrpSpPr>
        <p:grpSpPr>
          <a:xfrm>
            <a:off x="2260109" y="1878414"/>
            <a:ext cx="3698543" cy="3616657"/>
            <a:chOff x="8125599" y="1434035"/>
            <a:chExt cx="2036802" cy="2036802"/>
          </a:xfrm>
        </p:grpSpPr>
        <p:sp>
          <p:nvSpPr>
            <p:cNvPr id="53" name="椭圆 52"/>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4"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pic>
        <p:nvPicPr>
          <p:cNvPr id="17" name="图片 16" descr="221567-106.jpg"/>
          <p:cNvPicPr>
            <a:picLocks noChangeAspect="1"/>
          </p:cNvPicPr>
          <p:nvPr/>
        </p:nvPicPr>
        <p:blipFill>
          <a:blip r:embed="rId3" cstate="print"/>
          <a:stretch>
            <a:fillRect/>
          </a:stretch>
        </p:blipFill>
        <p:spPr>
          <a:xfrm>
            <a:off x="-1" y="179095"/>
            <a:ext cx="1651379" cy="1049204"/>
          </a:xfrm>
          <a:prstGeom prst="rect">
            <a:avLst/>
          </a:prstGeom>
        </p:spPr>
      </p:pic>
    </p:spTree>
    <p:extLst>
      <p:ext uri="{BB962C8B-B14F-4D97-AF65-F5344CB8AC3E}">
        <p14:creationId xmlns:p14="http://schemas.microsoft.com/office/powerpoint/2010/main" val="4624877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500"/>
                            </p:stCondLst>
                            <p:childTnLst>
                              <p:par>
                                <p:cTn id="18" presetID="16" presetClass="entr" presetSubtype="2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250"/>
                                        <p:tgtEl>
                                          <p:spTgt spid="2"/>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750"/>
                            </p:stCondLst>
                            <p:childTnLst>
                              <p:par>
                                <p:cTn id="30" presetID="10"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par>
                          <p:cTn id="33" fill="hold">
                            <p:stCondLst>
                              <p:cond delay="3750"/>
                            </p:stCondLst>
                            <p:childTnLst>
                              <p:par>
                                <p:cTn id="34" presetID="10"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4250"/>
                            </p:stCondLst>
                            <p:childTnLst>
                              <p:par>
                                <p:cTn id="38" presetID="10" presetClass="entr" presetSubtype="0" fill="hold" grpId="0" nodeType="afterEffect">
                                  <p:stCondLst>
                                    <p:cond delay="50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par>
                          <p:cTn id="41" fill="hold">
                            <p:stCondLst>
                              <p:cond delay="5250"/>
                            </p:stCondLst>
                            <p:childTnLst>
                              <p:par>
                                <p:cTn id="42" presetID="10" presetClass="entr" presetSubtype="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par>
                          <p:cTn id="45" fill="hold">
                            <p:stCondLst>
                              <p:cond delay="5750"/>
                            </p:stCondLst>
                            <p:childTnLst>
                              <p:par>
                                <p:cTn id="46" presetID="30" presetClass="entr" presetSubtype="0"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400" decel="100000"/>
                                        <p:tgtEl>
                                          <p:spTgt spid="52"/>
                                        </p:tgtEl>
                                      </p:cBhvr>
                                    </p:animEffect>
                                    <p:anim calcmode="lin" valueType="num">
                                      <p:cBhvr>
                                        <p:cTn id="49" dur="400" decel="100000" fill="hold"/>
                                        <p:tgtEl>
                                          <p:spTgt spid="52"/>
                                        </p:tgtEl>
                                        <p:attrNameLst>
                                          <p:attrName>style.rotation</p:attrName>
                                        </p:attrNameLst>
                                      </p:cBhvr>
                                      <p:tavLst>
                                        <p:tav tm="0">
                                          <p:val>
                                            <p:fltVal val="-90"/>
                                          </p:val>
                                        </p:tav>
                                        <p:tav tm="100000">
                                          <p:val>
                                            <p:fltVal val="0"/>
                                          </p:val>
                                        </p:tav>
                                      </p:tavLst>
                                    </p:anim>
                                    <p:anim calcmode="lin" valueType="num">
                                      <p:cBhvr>
                                        <p:cTn id="50" dur="400" decel="100000" fill="hold"/>
                                        <p:tgtEl>
                                          <p:spTgt spid="52"/>
                                        </p:tgtEl>
                                        <p:attrNameLst>
                                          <p:attrName>ppt_x</p:attrName>
                                        </p:attrNameLst>
                                      </p:cBhvr>
                                      <p:tavLst>
                                        <p:tav tm="0">
                                          <p:val>
                                            <p:strVal val="#ppt_x+0.4"/>
                                          </p:val>
                                        </p:tav>
                                        <p:tav tm="100000">
                                          <p:val>
                                            <p:strVal val="#ppt_x-0.05"/>
                                          </p:val>
                                        </p:tav>
                                      </p:tavLst>
                                    </p:anim>
                                    <p:anim calcmode="lin" valueType="num">
                                      <p:cBhvr>
                                        <p:cTn id="51" dur="400" decel="100000" fill="hold"/>
                                        <p:tgtEl>
                                          <p:spTgt spid="52"/>
                                        </p:tgtEl>
                                        <p:attrNameLst>
                                          <p:attrName>ppt_y</p:attrName>
                                        </p:attrNameLst>
                                      </p:cBhvr>
                                      <p:tavLst>
                                        <p:tav tm="0">
                                          <p:val>
                                            <p:strVal val="#ppt_y-0.4"/>
                                          </p:val>
                                        </p:tav>
                                        <p:tav tm="100000">
                                          <p:val>
                                            <p:strVal val="#ppt_y+0.1"/>
                                          </p:val>
                                        </p:tav>
                                      </p:tavLst>
                                    </p:anim>
                                    <p:anim calcmode="lin" valueType="num">
                                      <p:cBhvr>
                                        <p:cTn id="52" dur="100" accel="100000" fill="hold">
                                          <p:stCondLst>
                                            <p:cond delay="400"/>
                                          </p:stCondLst>
                                        </p:cTn>
                                        <p:tgtEl>
                                          <p:spTgt spid="52"/>
                                        </p:tgtEl>
                                        <p:attrNameLst>
                                          <p:attrName>ppt_x</p:attrName>
                                        </p:attrNameLst>
                                      </p:cBhvr>
                                      <p:tavLst>
                                        <p:tav tm="0">
                                          <p:val>
                                            <p:strVal val="#ppt_x-0.05"/>
                                          </p:val>
                                        </p:tav>
                                        <p:tav tm="100000">
                                          <p:val>
                                            <p:strVal val="#ppt_x"/>
                                          </p:val>
                                        </p:tav>
                                      </p:tavLst>
                                    </p:anim>
                                    <p:anim calcmode="lin" valueType="num">
                                      <p:cBhvr>
                                        <p:cTn id="53" dur="100" accel="100000" fill="hold">
                                          <p:stCondLst>
                                            <p:cond delay="400"/>
                                          </p:stCondLst>
                                        </p:cTn>
                                        <p:tgtEl>
                                          <p:spTgt spid="5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873647" y="981238"/>
            <a:ext cx="4444706" cy="1107988"/>
          </a:xfrm>
          <a:prstGeom prst="rect">
            <a:avLst/>
          </a:prstGeom>
        </p:spPr>
        <p:txBody>
          <a:bodyPr wrap="square" lIns="91432" tIns="45716" rIns="91432" bIns="45716" anchor="t">
            <a:spAutoFit/>
          </a:bodyPr>
          <a:lstStyle/>
          <a:p>
            <a:pPr algn="ctr" fontAlgn="ctr"/>
            <a:r>
              <a:rPr lang="zh-CN" altLang="en-US" sz="6600" b="1" spc="800" dirty="0" smtClean="0">
                <a:solidFill>
                  <a:schemeClr val="bg1"/>
                </a:solidFill>
                <a:latin typeface="微软雅黑" pitchFamily="34" charset="-122"/>
                <a:ea typeface="微软雅黑" pitchFamily="34" charset="-122"/>
              </a:rPr>
              <a:t>谢谢观看</a:t>
            </a:r>
            <a:endParaRPr lang="zh-CN" altLang="en-US" sz="6600" b="1" spc="800" dirty="0">
              <a:solidFill>
                <a:schemeClr val="bg1"/>
              </a:solidFill>
              <a:latin typeface="微软雅黑" pitchFamily="34" charset="-122"/>
              <a:ea typeface="微软雅黑" pitchFamily="34" charset="-122"/>
            </a:endParaRPr>
          </a:p>
        </p:txBody>
      </p:sp>
      <p:sp>
        <p:nvSpPr>
          <p:cNvPr id="26" name="矩形 25"/>
          <p:cNvSpPr/>
          <p:nvPr/>
        </p:nvSpPr>
        <p:spPr>
          <a:xfrm>
            <a:off x="2781695" y="2747735"/>
            <a:ext cx="6437542" cy="1015655"/>
          </a:xfrm>
          <a:prstGeom prst="rect">
            <a:avLst/>
          </a:prstGeom>
        </p:spPr>
        <p:txBody>
          <a:bodyPr wrap="square" lIns="91432" tIns="45716" rIns="91432" bIns="45716">
            <a:spAutoFit/>
          </a:bodyPr>
          <a:lstStyle/>
          <a:p>
            <a:pPr algn="ctr">
              <a:lnSpc>
                <a:spcPct val="150000"/>
              </a:lnSpc>
              <a:defRPr/>
            </a:pPr>
            <a:r>
              <a:rPr lang="zh-CN" altLang="en-US" sz="2000" b="1" kern="0" dirty="0" smtClean="0">
                <a:solidFill>
                  <a:schemeClr val="bg1"/>
                </a:solidFill>
                <a:latin typeface="微软雅黑" pitchFamily="34" charset="-122"/>
                <a:ea typeface="微软雅黑" pitchFamily="34" charset="-122"/>
              </a:rPr>
              <a:t>斯莱特林小组</a:t>
            </a:r>
            <a:endParaRPr lang="en-US" altLang="zh-CN" sz="2000" b="1" kern="0" dirty="0" smtClean="0">
              <a:solidFill>
                <a:schemeClr val="bg1"/>
              </a:solidFill>
              <a:latin typeface="微软雅黑" pitchFamily="34" charset="-122"/>
              <a:ea typeface="微软雅黑" pitchFamily="34" charset="-122"/>
            </a:endParaRPr>
          </a:p>
          <a:p>
            <a:pPr algn="ctr">
              <a:lnSpc>
                <a:spcPct val="150000"/>
              </a:lnSpc>
              <a:defRPr/>
            </a:pPr>
            <a:endParaRPr lang="zh-CN" altLang="en-US" sz="2000" b="1" kern="0" dirty="0">
              <a:solidFill>
                <a:schemeClr val="bg1"/>
              </a:solidFill>
              <a:latin typeface="微软雅黑" pitchFamily="34" charset="-122"/>
              <a:ea typeface="微软雅黑" pitchFamily="34" charset="-122"/>
            </a:endParaRPr>
          </a:p>
        </p:txBody>
      </p:sp>
      <p:sp>
        <p:nvSpPr>
          <p:cNvPr id="9" name="等腰三角形 8"/>
          <p:cNvSpPr/>
          <p:nvPr/>
        </p:nvSpPr>
        <p:spPr>
          <a:xfrm>
            <a:off x="949560" y="3746200"/>
            <a:ext cx="834952" cy="7197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0" name="等腰三角形 9"/>
          <p:cNvSpPr/>
          <p:nvPr/>
        </p:nvSpPr>
        <p:spPr>
          <a:xfrm>
            <a:off x="9903177" y="3857222"/>
            <a:ext cx="706166" cy="6087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2" name="等腰三角形 11"/>
          <p:cNvSpPr/>
          <p:nvPr/>
        </p:nvSpPr>
        <p:spPr>
          <a:xfrm>
            <a:off x="-1" y="2862140"/>
            <a:ext cx="995083" cy="160384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3" name="等腰三角形 12"/>
          <p:cNvSpPr/>
          <p:nvPr/>
        </p:nvSpPr>
        <p:spPr>
          <a:xfrm>
            <a:off x="1784512" y="4034039"/>
            <a:ext cx="417476" cy="43194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4" name="等腰三角形 13"/>
          <p:cNvSpPr/>
          <p:nvPr/>
        </p:nvSpPr>
        <p:spPr>
          <a:xfrm>
            <a:off x="10609343" y="3746200"/>
            <a:ext cx="834952" cy="7197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5" name="等腰三角形 14"/>
          <p:cNvSpPr/>
          <p:nvPr/>
        </p:nvSpPr>
        <p:spPr>
          <a:xfrm>
            <a:off x="11357048" y="2956269"/>
            <a:ext cx="834952" cy="150971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6" name="任意多边形 15"/>
          <p:cNvSpPr/>
          <p:nvPr/>
        </p:nvSpPr>
        <p:spPr>
          <a:xfrm flipH="1">
            <a:off x="4323653" y="5603783"/>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7" name="TextBox 25"/>
          <p:cNvSpPr txBox="1"/>
          <p:nvPr/>
        </p:nvSpPr>
        <p:spPr>
          <a:xfrm>
            <a:off x="4276753" y="5633955"/>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主讲人：王亚超  </a:t>
            </a:r>
            <a:endParaRPr lang="zh-CN" altLang="en-US" sz="1600" dirty="0"/>
          </a:p>
        </p:txBody>
      </p:sp>
      <p:sp>
        <p:nvSpPr>
          <p:cNvPr id="18" name="TextBox 17"/>
          <p:cNvSpPr txBox="1"/>
          <p:nvPr/>
        </p:nvSpPr>
        <p:spPr>
          <a:xfrm>
            <a:off x="1" y="6488668"/>
            <a:ext cx="12191999" cy="369332"/>
          </a:xfrm>
          <a:prstGeom prst="rect">
            <a:avLst/>
          </a:prstGeom>
          <a:solidFill>
            <a:schemeClr val="tx1"/>
          </a:solidFill>
        </p:spPr>
        <p:txBody>
          <a:bodyPr wrap="square" rtlCol="0">
            <a:spAutoFit/>
          </a:bodyPr>
          <a:lstStyle/>
          <a:p>
            <a:r>
              <a:rPr lang="zh-CN" altLang="en-US" dirty="0" smtClean="0"/>
              <a:t>啊</a:t>
            </a:r>
            <a:endParaRPr lang="zh-CN" altLang="en-US" dirty="0"/>
          </a:p>
        </p:txBody>
      </p:sp>
    </p:spTree>
    <p:extLst>
      <p:ext uri="{BB962C8B-B14F-4D97-AF65-F5344CB8AC3E}">
        <p14:creationId xmlns:p14="http://schemas.microsoft.com/office/powerpoint/2010/main" val="3481015500"/>
      </p:ext>
    </p:extLst>
  </p:cSld>
  <p:clrMapOvr>
    <a:masterClrMapping/>
  </p:clrMapOvr>
  <p:transition spd="slow">
    <p:fade/>
    <p:sndAc>
      <p:stSnd>
        <p:snd r:embed="rId3" name="applause.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36" presetClass="emph" presetSubtype="0" fill="hold" grpId="1" nodeType="withEffect">
                                  <p:stCondLst>
                                    <p:cond delay="0"/>
                                  </p:stCondLst>
                                  <p:iterate type="lt">
                                    <p:tmPct val="30000"/>
                                  </p:iterate>
                                  <p:childTnLst>
                                    <p:animScale>
                                      <p:cBhvr>
                                        <p:cTn id="13" dur="150" autoRev="1" fill="hold">
                                          <p:stCondLst>
                                            <p:cond delay="0"/>
                                          </p:stCondLst>
                                        </p:cTn>
                                        <p:tgtEl>
                                          <p:spTgt spid="26"/>
                                        </p:tgtEl>
                                      </p:cBhvr>
                                      <p:to x="80000" y="100000"/>
                                    </p:animScale>
                                    <p:anim by="(#ppt_w*0.10)" calcmode="lin" valueType="num">
                                      <p:cBhvr>
                                        <p:cTn id="14" dur="150" autoRev="1" fill="hold">
                                          <p:stCondLst>
                                            <p:cond delay="0"/>
                                          </p:stCondLst>
                                        </p:cTn>
                                        <p:tgtEl>
                                          <p:spTgt spid="26"/>
                                        </p:tgtEl>
                                        <p:attrNameLst>
                                          <p:attrName>ppt_x</p:attrName>
                                        </p:attrNameLst>
                                      </p:cBhvr>
                                    </p:anim>
                                    <p:anim by="(-#ppt_w*0.10)" calcmode="lin" valueType="num">
                                      <p:cBhvr>
                                        <p:cTn id="15" dur="150" autoRev="1" fill="hold">
                                          <p:stCondLst>
                                            <p:cond delay="0"/>
                                          </p:stCondLst>
                                        </p:cTn>
                                        <p:tgtEl>
                                          <p:spTgt spid="26"/>
                                        </p:tgtEl>
                                        <p:attrNameLst>
                                          <p:attrName>ppt_y</p:attrName>
                                        </p:attrNameLst>
                                      </p:cBhvr>
                                    </p:anim>
                                    <p:animRot by="-480000">
                                      <p:cBhvr>
                                        <p:cTn id="16" dur="150" autoRev="1" fill="hold">
                                          <p:stCondLst>
                                            <p:cond delay="0"/>
                                          </p:stCondLst>
                                        </p:cTn>
                                        <p:tgtEl>
                                          <p:spTgt spid="26"/>
                                        </p:tgtEl>
                                        <p:attrNameLst>
                                          <p:attrName>r</p:attrName>
                                        </p:attrNameLst>
                                      </p:cBhvr>
                                    </p:animRot>
                                  </p:childTnLst>
                                </p:cTn>
                              </p:par>
                            </p:childTnLst>
                          </p:cTn>
                        </p:par>
                        <p:par>
                          <p:cTn id="17" fill="hold">
                            <p:stCondLst>
                              <p:cond delay="1250"/>
                            </p:stCondLst>
                            <p:childTnLst>
                              <p:par>
                                <p:cTn id="18" presetID="49" presetClass="entr" presetSubtype="0" decel="10000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 calcmode="lin" valueType="num">
                                      <p:cBhvr>
                                        <p:cTn id="22" dur="500" fill="hold"/>
                                        <p:tgtEl>
                                          <p:spTgt spid="17"/>
                                        </p:tgtEl>
                                        <p:attrNameLst>
                                          <p:attrName>style.rotation</p:attrName>
                                        </p:attrNameLst>
                                      </p:cBhvr>
                                      <p:tavLst>
                                        <p:tav tm="0">
                                          <p:val>
                                            <p:fltVal val="360"/>
                                          </p:val>
                                        </p:tav>
                                        <p:tav tm="100000">
                                          <p:val>
                                            <p:fltVal val="0"/>
                                          </p:val>
                                        </p:tav>
                                      </p:tavLst>
                                    </p:anim>
                                    <p:animEffect transition="in" filter="fade">
                                      <p:cBhvr>
                                        <p:cTn id="23" dur="500"/>
                                        <p:tgtEl>
                                          <p:spTgt spid="17"/>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 calcmode="lin" valueType="num">
                                      <p:cBhvr>
                                        <p:cTn id="28" dur="500" fill="hold"/>
                                        <p:tgtEl>
                                          <p:spTgt spid="16"/>
                                        </p:tgtEl>
                                        <p:attrNameLst>
                                          <p:attrName>style.rotation</p:attrName>
                                        </p:attrNameLst>
                                      </p:cBhvr>
                                      <p:tavLst>
                                        <p:tav tm="0">
                                          <p:val>
                                            <p:fltVal val="360"/>
                                          </p:val>
                                        </p:tav>
                                        <p:tav tm="100000">
                                          <p:val>
                                            <p:fltVal val="0"/>
                                          </p:val>
                                        </p:tav>
                                      </p:tavLst>
                                    </p:anim>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16" grpId="0" animBg="1"/>
      <p:bldP spid="17" grpId="0"/>
    </p:bldLst>
  </p:timing>
</p:sld>
</file>

<file path=ppt/theme/theme1.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4605</TotalTime>
  <Words>469</Words>
  <Application>Microsoft Office PowerPoint</Application>
  <PresentationFormat>宽屏</PresentationFormat>
  <Paragraphs>73</Paragraphs>
  <Slides>9</Slides>
  <Notes>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Arial Unicode MS</vt:lpstr>
      <vt:lpstr>华文黑体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cp:keywords/>
  <dc:description/>
  <cp:lastModifiedBy>王亚超</cp:lastModifiedBy>
  <cp:revision>665</cp:revision>
  <dcterms:created xsi:type="dcterms:W3CDTF">2014-06-18T03:33:50Z</dcterms:created>
  <dcterms:modified xsi:type="dcterms:W3CDTF">2016-12-22T02:04:01Z</dcterms:modified>
  <cp:category/>
</cp:coreProperties>
</file>